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104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A4E6-011C-4D78-AF91-12A4BF5C9ED2}" type="datetimeFigureOut">
              <a:rPr lang="it-IT" smtClean="0"/>
              <a:t>05/03/2015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E39F-541C-4697-BBF8-C940FD4328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5867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A4E6-011C-4D78-AF91-12A4BF5C9ED2}" type="datetimeFigureOut">
              <a:rPr lang="it-IT" smtClean="0"/>
              <a:t>05/03/2015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E39F-541C-4697-BBF8-C940FD4328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9850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A4E6-011C-4D78-AF91-12A4BF5C9ED2}" type="datetimeFigureOut">
              <a:rPr lang="it-IT" smtClean="0"/>
              <a:t>05/03/2015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E39F-541C-4697-BBF8-C940FD4328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4407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A4E6-011C-4D78-AF91-12A4BF5C9ED2}" type="datetimeFigureOut">
              <a:rPr lang="it-IT" smtClean="0"/>
              <a:t>05/03/2015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E39F-541C-4697-BBF8-C940FD4328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3618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A4E6-011C-4D78-AF91-12A4BF5C9ED2}" type="datetimeFigureOut">
              <a:rPr lang="it-IT" smtClean="0"/>
              <a:t>05/03/2015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E39F-541C-4697-BBF8-C940FD4328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114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A4E6-011C-4D78-AF91-12A4BF5C9ED2}" type="datetimeFigureOut">
              <a:rPr lang="it-IT" smtClean="0"/>
              <a:t>05/03/2015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E39F-541C-4697-BBF8-C940FD4328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1064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A4E6-011C-4D78-AF91-12A4BF5C9ED2}" type="datetimeFigureOut">
              <a:rPr lang="it-IT" smtClean="0"/>
              <a:t>05/03/2015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E39F-541C-4697-BBF8-C940FD4328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3390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A4E6-011C-4D78-AF91-12A4BF5C9ED2}" type="datetimeFigureOut">
              <a:rPr lang="it-IT" smtClean="0"/>
              <a:t>05/03/2015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E39F-541C-4697-BBF8-C940FD4328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1474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A4E6-011C-4D78-AF91-12A4BF5C9ED2}" type="datetimeFigureOut">
              <a:rPr lang="it-IT" smtClean="0"/>
              <a:t>05/03/2015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E39F-541C-4697-BBF8-C940FD4328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2003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A4E6-011C-4D78-AF91-12A4BF5C9ED2}" type="datetimeFigureOut">
              <a:rPr lang="it-IT" smtClean="0"/>
              <a:t>05/03/2015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E39F-541C-4697-BBF8-C940FD4328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3127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A4E6-011C-4D78-AF91-12A4BF5C9ED2}" type="datetimeFigureOut">
              <a:rPr lang="it-IT" smtClean="0"/>
              <a:t>05/03/2015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E39F-541C-4697-BBF8-C940FD4328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674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6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AA4E6-011C-4D78-AF91-12A4BF5C9ED2}" type="datetimeFigureOut">
              <a:rPr lang="it-IT" smtClean="0"/>
              <a:t>05/03/2015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4E39F-541C-4697-BBF8-C940FD4328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7730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6.png"/><Relationship Id="rId2" Type="http://schemas.openxmlformats.org/officeDocument/2006/relationships/video" Target="file:///C:\Documents%20and%20Settings\Stefano\My%20Documents\Documents\Talks\Galilei09\Movies\bh_binary.mpg" TargetMode="External"/><Relationship Id="rId1" Type="http://schemas.openxmlformats.org/officeDocument/2006/relationships/video" Target="file:///C:\Users\bianchi\Dropbox\Talks\2009\Galilei09\Movies\gc-stellar-motion.mpg" TargetMode="Externa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5496" y="44624"/>
            <a:ext cx="61013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Buchi</a:t>
            </a:r>
            <a:r>
              <a:rPr lang="en-US" sz="32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3200" b="1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Neri</a:t>
            </a:r>
            <a:r>
              <a:rPr lang="en-US" sz="32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e </a:t>
            </a:r>
            <a:r>
              <a:rPr lang="en-US" sz="3200" b="1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Gravit</a:t>
            </a:r>
            <a:r>
              <a:rPr lang="it-IT" sz="32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à Estrema</a:t>
            </a:r>
            <a:endParaRPr lang="it-IT" sz="3200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2688" y="101882"/>
            <a:ext cx="2843808" cy="496013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2343" y="692696"/>
            <a:ext cx="938009" cy="624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692696"/>
            <a:ext cx="768350" cy="624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621915" y="620688"/>
            <a:ext cx="20778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600" dirty="0" smtClean="0">
                <a:solidFill>
                  <a:srgbClr val="FFC000"/>
                </a:solidFill>
                <a:latin typeface="+mj-lt"/>
              </a:rPr>
              <a:t>http://stronggravity.eu</a:t>
            </a:r>
            <a:endParaRPr lang="it-IT" sz="16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994910" y="612014"/>
            <a:ext cx="21531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600" i="1" dirty="0" smtClean="0">
                <a:solidFill>
                  <a:srgbClr val="FFC000"/>
                </a:solidFill>
                <a:latin typeface="+mj-lt"/>
              </a:rPr>
              <a:t>1/1/2013 – 31/12/2017</a:t>
            </a:r>
            <a:endParaRPr lang="it-IT" sz="1600" i="1" dirty="0">
              <a:solidFill>
                <a:srgbClr val="FFC000"/>
              </a:solidFill>
              <a:latin typeface="+mj-lt"/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" y="2321401"/>
            <a:ext cx="6462464" cy="4484951"/>
          </a:xfrm>
          <a:prstGeom prst="rect">
            <a:avLst/>
          </a:prstGeom>
        </p:spPr>
      </p:pic>
      <p:sp>
        <p:nvSpPr>
          <p:cNvPr id="13" name="Rettangolo arrotondato 12"/>
          <p:cNvSpPr/>
          <p:nvPr/>
        </p:nvSpPr>
        <p:spPr>
          <a:xfrm>
            <a:off x="6084168" y="3674919"/>
            <a:ext cx="2702892" cy="1914321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it-IT" sz="1600" b="1" u="sng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Cosa studiamo?</a:t>
            </a:r>
          </a:p>
          <a:p>
            <a:pPr algn="ctr"/>
            <a:r>
              <a:rPr lang="it-IT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Gli oggetti più bizzarri predetti dalla Teoria della Gravità di Einstein: </a:t>
            </a:r>
            <a:r>
              <a:rPr lang="it-IT" sz="16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 Buchi Neri</a:t>
            </a:r>
            <a:endParaRPr lang="it-IT" sz="1600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7" name="Rettangolo arrotondato 6"/>
          <p:cNvSpPr/>
          <p:nvPr/>
        </p:nvSpPr>
        <p:spPr>
          <a:xfrm>
            <a:off x="683568" y="1463298"/>
            <a:ext cx="4390583" cy="1029598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it-IT" sz="1600" b="1" u="sng" dirty="0" smtClean="0">
                <a:latin typeface="Comic Sans MS" panose="030F0702030302020204" pitchFamily="66" charset="0"/>
              </a:rPr>
              <a:t>Chi siamo?</a:t>
            </a:r>
          </a:p>
          <a:p>
            <a:pPr algn="ctr"/>
            <a:r>
              <a:rPr lang="it-IT" sz="1600" dirty="0" smtClean="0">
                <a:latin typeface="Comic Sans MS" panose="030F0702030302020204" pitchFamily="66" charset="0"/>
              </a:rPr>
              <a:t>Siamo un consorzio di più di 20 ricercatori distribuiti su 7 nodi Europei</a:t>
            </a:r>
            <a:endParaRPr lang="it-IT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191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5496" y="44624"/>
            <a:ext cx="61013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Buchi</a:t>
            </a:r>
            <a:r>
              <a:rPr lang="en-US" sz="32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3200" b="1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Neri</a:t>
            </a:r>
            <a:r>
              <a:rPr lang="en-US" sz="32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e </a:t>
            </a:r>
            <a:r>
              <a:rPr lang="en-US" sz="3200" b="1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Gravit</a:t>
            </a:r>
            <a:r>
              <a:rPr lang="it-IT" sz="32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à Estrema</a:t>
            </a:r>
            <a:endParaRPr lang="it-IT" sz="3200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2688" y="101882"/>
            <a:ext cx="2843808" cy="496013"/>
          </a:xfrm>
          <a:prstGeom prst="rect">
            <a:avLst/>
          </a:prstGeom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2343" y="692696"/>
            <a:ext cx="938009" cy="624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692696"/>
            <a:ext cx="768350" cy="624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asellaDiTesto 7"/>
          <p:cNvSpPr txBox="1"/>
          <p:nvPr/>
        </p:nvSpPr>
        <p:spPr>
          <a:xfrm>
            <a:off x="621915" y="620688"/>
            <a:ext cx="20778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600" dirty="0" smtClean="0">
                <a:solidFill>
                  <a:srgbClr val="FFC000"/>
                </a:solidFill>
                <a:latin typeface="+mj-lt"/>
              </a:rPr>
              <a:t>http://stronggravity.eu</a:t>
            </a:r>
            <a:endParaRPr lang="it-IT" sz="16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994910" y="612014"/>
            <a:ext cx="21531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600" i="1" dirty="0" smtClean="0">
                <a:solidFill>
                  <a:srgbClr val="FFC000"/>
                </a:solidFill>
                <a:latin typeface="+mj-lt"/>
              </a:rPr>
              <a:t>1/1/2013 – 31/12/2017</a:t>
            </a:r>
            <a:endParaRPr lang="it-IT" sz="1600" i="1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504499" y="1010255"/>
            <a:ext cx="4715573" cy="97858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it-IT" sz="1600" b="1" dirty="0" smtClean="0">
                <a:latin typeface="Comic Sans MS" panose="030F0702030302020204" pitchFamily="66" charset="0"/>
              </a:rPr>
              <a:t>I buchi neri sono oggetti astrofisici reali che popolano il nostro Universo e influenzano la sua evoluzione</a:t>
            </a:r>
            <a:endParaRPr lang="it-IT" sz="1600" dirty="0">
              <a:latin typeface="Comic Sans MS" panose="030F0702030302020204" pitchFamily="66" charset="0"/>
            </a:endParaRPr>
          </a:p>
        </p:txBody>
      </p:sp>
      <p:pic>
        <p:nvPicPr>
          <p:cNvPr id="12" name="gc-stellar-motion.mpg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472283"/>
            <a:ext cx="3240360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bh_binary.mpg">
            <a:hlinkClick r:id="" action="ppaction://media"/>
          </p:cNvPr>
          <p:cNvPicPr>
            <a:picLocks noRot="1" noChangeAspect="1"/>
          </p:cNvPicPr>
          <p:nvPr>
            <a:videoFile r:link="rId2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499" y="2134938"/>
            <a:ext cx="3167823" cy="2375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5" descr="agn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185121"/>
            <a:ext cx="2853981" cy="3548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ttangolo arrotondato 14"/>
          <p:cNvSpPr/>
          <p:nvPr/>
        </p:nvSpPr>
        <p:spPr>
          <a:xfrm>
            <a:off x="667584" y="4365104"/>
            <a:ext cx="2464256" cy="1078435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>
                <a:latin typeface="Comic Sans MS" panose="030F0702030302020204" pitchFamily="66" charset="0"/>
              </a:rPr>
              <a:t>Buchi neri con masse solari in sistemi binari all’interno della nostra Galassia</a:t>
            </a:r>
            <a:endParaRPr lang="it-IT" sz="1600" dirty="0">
              <a:latin typeface="Comic Sans MS" panose="030F0702030302020204" pitchFamily="66" charset="0"/>
            </a:endParaRPr>
          </a:p>
        </p:txBody>
      </p:sp>
      <p:sp>
        <p:nvSpPr>
          <p:cNvPr id="17" name="Rettangolo arrotondato 16"/>
          <p:cNvSpPr/>
          <p:nvPr/>
        </p:nvSpPr>
        <p:spPr>
          <a:xfrm>
            <a:off x="3331880" y="2243362"/>
            <a:ext cx="2464256" cy="1078435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>
                <a:latin typeface="Comic Sans MS" panose="030F0702030302020204" pitchFamily="66" charset="0"/>
              </a:rPr>
              <a:t>Buchi neri con masse di milioni o miliardi di soli al centro delle altre galassie</a:t>
            </a:r>
            <a:endParaRPr lang="it-IT" sz="1600" dirty="0">
              <a:latin typeface="Comic Sans MS" panose="030F0702030302020204" pitchFamily="66" charset="0"/>
            </a:endParaRPr>
          </a:p>
        </p:txBody>
      </p:sp>
      <p:sp>
        <p:nvSpPr>
          <p:cNvPr id="16" name="Rettangolo arrotondato 15"/>
          <p:cNvSpPr/>
          <p:nvPr/>
        </p:nvSpPr>
        <p:spPr>
          <a:xfrm>
            <a:off x="6382464" y="4870845"/>
            <a:ext cx="2464256" cy="1078435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>
                <a:latin typeface="Comic Sans MS" panose="030F0702030302020204" pitchFamily="66" charset="0"/>
              </a:rPr>
              <a:t>Il buco nero con la  massa di milioni di soli al centro della nostra Galassia</a:t>
            </a:r>
            <a:endParaRPr lang="it-IT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782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37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video>
            <p:video>
              <p:cMediaNode>
                <p:cTn id="38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video>
          </p:childTnLst>
        </p:cTn>
      </p:par>
    </p:tnLst>
    <p:bldLst>
      <p:bldP spid="11" grpId="0" animBg="1"/>
      <p:bldP spid="15" grpId="0" animBg="1"/>
      <p:bldP spid="17" grpId="0" animBg="1"/>
      <p:bldP spid="16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1746</TotalTime>
  <Words>117</Words>
  <Application>Microsoft Office PowerPoint</Application>
  <PresentationFormat>Presentazione su schermo (4:3)</PresentationFormat>
  <Paragraphs>14</Paragraphs>
  <Slides>2</Slides>
  <Notes>0</Notes>
  <HiddenSlides>0</HiddenSlides>
  <MMClips>2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bianchi</dc:creator>
  <cp:lastModifiedBy>bianchi</cp:lastModifiedBy>
  <cp:revision>15</cp:revision>
  <dcterms:created xsi:type="dcterms:W3CDTF">2015-03-05T09:39:34Z</dcterms:created>
  <dcterms:modified xsi:type="dcterms:W3CDTF">2015-03-06T14:46:25Z</dcterms:modified>
</cp:coreProperties>
</file>