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319" r:id="rId3"/>
    <p:sldId id="317" r:id="rId4"/>
    <p:sldId id="274" r:id="rId5"/>
    <p:sldId id="291" r:id="rId6"/>
    <p:sldId id="292" r:id="rId7"/>
    <p:sldId id="320" r:id="rId8"/>
    <p:sldId id="293" r:id="rId9"/>
    <p:sldId id="316" r:id="rId10"/>
    <p:sldId id="285" r:id="rId11"/>
    <p:sldId id="295" r:id="rId12"/>
    <p:sldId id="300" r:id="rId13"/>
    <p:sldId id="301" r:id="rId14"/>
    <p:sldId id="321" r:id="rId15"/>
    <p:sldId id="302" r:id="rId16"/>
    <p:sldId id="304" r:id="rId17"/>
    <p:sldId id="305" r:id="rId18"/>
    <p:sldId id="318" r:id="rId19"/>
    <p:sldId id="307" r:id="rId20"/>
    <p:sldId id="308" r:id="rId21"/>
    <p:sldId id="309" r:id="rId22"/>
    <p:sldId id="265" r:id="rId23"/>
    <p:sldId id="310" r:id="rId24"/>
    <p:sldId id="275" r:id="rId25"/>
    <p:sldId id="313" r:id="rId26"/>
    <p:sldId id="314" r:id="rId27"/>
    <p:sldId id="283" r:id="rId28"/>
    <p:sldId id="311" r:id="rId29"/>
    <p:sldId id="312" r:id="rId30"/>
    <p:sldId id="322" r:id="rId31"/>
  </p:sldIdLst>
  <p:sldSz cx="9144000" cy="6858000" type="screen4x3"/>
  <p:notesSz cx="6858000" cy="9144000"/>
  <p:embeddedFontLst>
    <p:embeddedFont>
      <p:font typeface="Gill Sans MT" panose="020B0502020104020203" pitchFamily="34" charset="0"/>
      <p:regular r:id="rId33"/>
      <p:bold r:id="rId34"/>
      <p:italic r:id="rId35"/>
      <p:boldItalic r:id="rId36"/>
    </p:embeddedFont>
    <p:embeddedFont>
      <p:font typeface="Cambria Math" panose="02040503050406030204" pitchFamily="18" charset="0"/>
      <p:regular r:id="rId37"/>
    </p:embeddedFont>
    <p:embeddedFont>
      <p:font typeface="Lucida Sans Unicode" panose="020B0602030504020204" pitchFamily="34" charset="0"/>
      <p:regular r:id="rId38"/>
    </p:embeddedFont>
    <p:embeddedFont>
      <p:font typeface="Calibri" panose="020F0502020204030204" pitchFamily="34" charset="0"/>
      <p:regular r:id="rId39"/>
      <p:bold r:id="rId40"/>
      <p:italic r:id="rId41"/>
      <p:boldItalic r:id="rId42"/>
    </p:embeddedFont>
    <p:embeddedFont>
      <p:font typeface="ＭＳ Ｐゴシック" panose="020B0600070205080204" pitchFamily="34" charset="-128"/>
      <p:regular r:id="rId43"/>
    </p:embeddedFont>
    <p:embeddedFont>
      <p:font typeface="Comic Sans MS" panose="030F0702030302020204" pitchFamily="66" charset="0"/>
      <p:regular r:id="rId44"/>
      <p:bold r:id="rId45"/>
      <p:italic r:id="rId46"/>
      <p:boldItalic r:id="rId47"/>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5" autoAdjust="0"/>
    <p:restoredTop sz="94660"/>
  </p:normalViewPr>
  <p:slideViewPr>
    <p:cSldViewPr>
      <p:cViewPr varScale="1">
        <p:scale>
          <a:sx n="84" d="100"/>
          <a:sy n="84" d="100"/>
        </p:scale>
        <p:origin x="1024" y="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ill Sans MT" panose="020B0502020104020203" pitchFamily="34" charset="0"/>
              </a:defRPr>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ill Sans MT" panose="020B0502020104020203" pitchFamily="34" charset="0"/>
              </a:defRPr>
            </a:lvl1pPr>
          </a:lstStyle>
          <a:p>
            <a:fld id="{B9057477-4329-469F-9405-1CE766FFBDDD}" type="datetimeFigureOut">
              <a:rPr lang="it-IT" smtClean="0"/>
              <a:pPr/>
              <a:t>16/10/2017</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ill Sans MT" panose="020B0502020104020203"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ill Sans MT" panose="020B0502020104020203" pitchFamily="34" charset="0"/>
              </a:defRPr>
            </a:lvl1pPr>
          </a:lstStyle>
          <a:p>
            <a:fld id="{F588A906-A93B-4FBF-8CE4-A86AD3AE64B4}" type="slidenum">
              <a:rPr lang="it-IT" smtClean="0"/>
              <a:pPr/>
              <a:t>‹N›</a:t>
            </a:fld>
            <a:endParaRPr lang="it-IT" dirty="0"/>
          </a:p>
        </p:txBody>
      </p:sp>
    </p:spTree>
    <p:extLst>
      <p:ext uri="{BB962C8B-B14F-4D97-AF65-F5344CB8AC3E}">
        <p14:creationId xmlns:p14="http://schemas.microsoft.com/office/powerpoint/2010/main" val="24062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l Sans MT" panose="020B0502020104020203" pitchFamily="34" charset="0"/>
        <a:ea typeface="+mn-ea"/>
        <a:cs typeface="+mn-cs"/>
      </a:defRPr>
    </a:lvl1pPr>
    <a:lvl2pPr marL="457200" algn="l" defTabSz="914400" rtl="0" eaLnBrk="1" latinLnBrk="0" hangingPunct="1">
      <a:defRPr sz="1200" kern="1200">
        <a:solidFill>
          <a:schemeClr val="tx1"/>
        </a:solidFill>
        <a:latin typeface="Gill Sans MT" panose="020B0502020104020203" pitchFamily="34" charset="0"/>
        <a:ea typeface="+mn-ea"/>
        <a:cs typeface="+mn-cs"/>
      </a:defRPr>
    </a:lvl2pPr>
    <a:lvl3pPr marL="914400" algn="l" defTabSz="914400" rtl="0" eaLnBrk="1" latinLnBrk="0" hangingPunct="1">
      <a:defRPr sz="1200" kern="1200">
        <a:solidFill>
          <a:schemeClr val="tx1"/>
        </a:solidFill>
        <a:latin typeface="Gill Sans MT" panose="020B0502020104020203" pitchFamily="34" charset="0"/>
        <a:ea typeface="+mn-ea"/>
        <a:cs typeface="+mn-cs"/>
      </a:defRPr>
    </a:lvl3pPr>
    <a:lvl4pPr marL="1371600" algn="l" defTabSz="914400" rtl="0" eaLnBrk="1" latinLnBrk="0" hangingPunct="1">
      <a:defRPr sz="1200" kern="1200">
        <a:solidFill>
          <a:schemeClr val="tx1"/>
        </a:solidFill>
        <a:latin typeface="Gill Sans MT" panose="020B0502020104020203" pitchFamily="34" charset="0"/>
        <a:ea typeface="+mn-ea"/>
        <a:cs typeface="+mn-cs"/>
      </a:defRPr>
    </a:lvl4pPr>
    <a:lvl5pPr marL="1828800" algn="l" defTabSz="914400" rtl="0" eaLnBrk="1" latinLnBrk="0" hangingPunct="1">
      <a:defRPr sz="1200" kern="1200">
        <a:solidFill>
          <a:schemeClr val="tx1"/>
        </a:solidFill>
        <a:latin typeface="Gill Sans MT" panose="020B05020201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9pPr>
          </a:lstStyle>
          <a:p>
            <a:pPr eaLnBrk="1" hangingPunct="1"/>
            <a:fld id="{06F7A205-4560-44A9-ADC7-6414CDC8F3A8}" type="slidenum">
              <a:rPr lang="en-GB" smtClean="0">
                <a:solidFill>
                  <a:srgbClr val="000000"/>
                </a:solidFill>
                <a:latin typeface="Gill Sans MT" panose="020B0502020104020203" pitchFamily="34" charset="0"/>
              </a:rPr>
              <a:pPr eaLnBrk="1" hangingPunct="1"/>
              <a:t>2</a:t>
            </a:fld>
            <a:endParaRPr lang="en-GB" dirty="0">
              <a:solidFill>
                <a:srgbClr val="000000"/>
              </a:solidFill>
              <a:latin typeface="Gill Sans MT" panose="020B0502020104020203" pitchFamily="34" charset="0"/>
            </a:endParaRPr>
          </a:p>
        </p:txBody>
      </p:sp>
      <p:sp>
        <p:nvSpPr>
          <p:cNvPr id="19459" name="Text Box 1"/>
          <p:cNvSpPr txBox="1">
            <a:spLocks noChangeArrowheads="1"/>
          </p:cNvSpPr>
          <p:nvPr/>
        </p:nvSpPr>
        <p:spPr bwMode="auto">
          <a:xfrm>
            <a:off x="3884613" y="8685213"/>
            <a:ext cx="2959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9pPr>
          </a:lstStyle>
          <a:p>
            <a:pPr algn="r" eaLnBrk="1" hangingPunct="1">
              <a:buClrTx/>
              <a:buFontTx/>
              <a:buNone/>
            </a:pPr>
            <a:fld id="{EBBDED10-B43C-4A41-B3DC-AE8212B8E186}" type="slidenum">
              <a:rPr lang="en-GB" sz="1200">
                <a:solidFill>
                  <a:srgbClr val="000000"/>
                </a:solidFill>
                <a:latin typeface="Gill Sans MT" panose="020B0502020104020203" pitchFamily="34" charset="0"/>
              </a:rPr>
              <a:pPr algn="r" eaLnBrk="1" hangingPunct="1">
                <a:buClrTx/>
                <a:buFontTx/>
                <a:buNone/>
              </a:pPr>
              <a:t>2</a:t>
            </a:fld>
            <a:endParaRPr lang="en-GB" sz="1200" dirty="0">
              <a:solidFill>
                <a:srgbClr val="000000"/>
              </a:solidFill>
              <a:latin typeface="Gill Sans MT" panose="020B0502020104020203" pitchFamily="34" charset="0"/>
            </a:endParaRPr>
          </a:p>
        </p:txBody>
      </p:sp>
      <p:sp>
        <p:nvSpPr>
          <p:cNvPr id="19460" name="Rectangle 2"/>
          <p:cNvSpPr>
            <a:spLocks noGrp="1" noRot="1" noChangeAspect="1" noChangeArrowheads="1" noTextEdit="1"/>
          </p:cNvSpPr>
          <p:nvPr>
            <p:ph type="sldImg"/>
          </p:nvPr>
        </p:nvSpPr>
        <p:spPr>
          <a:xfrm>
            <a:off x="1143000" y="685800"/>
            <a:ext cx="4564063" cy="3424238"/>
          </a:xfrm>
          <a:ln/>
        </p:spPr>
      </p:sp>
      <p:sp>
        <p:nvSpPr>
          <p:cNvPr id="19461" name="Rectangle 3"/>
          <p:cNvSpPr>
            <a:spLocks noGrp="1" noChangeArrowheads="1"/>
          </p:cNvSpPr>
          <p:nvPr>
            <p:ph type="body" idx="1"/>
          </p:nvPr>
        </p:nvSpPr>
        <p:spPr>
          <a:xfrm>
            <a:off x="685800" y="4343400"/>
            <a:ext cx="5478463"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574217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dirty="0"/>
          </a:p>
        </p:txBody>
      </p:sp>
      <p:sp>
        <p:nvSpPr>
          <p:cNvPr id="4" name="Slide Number Placeholder 3"/>
          <p:cNvSpPr>
            <a:spLocks noGrp="1"/>
          </p:cNvSpPr>
          <p:nvPr>
            <p:ph type="sldNum" sz="quarter" idx="5"/>
          </p:nvPr>
        </p:nvSpPr>
        <p:spPr/>
        <p:txBody>
          <a:bodyPr/>
          <a:lstStyle/>
          <a:p>
            <a:pPr>
              <a:defRPr/>
            </a:pPr>
            <a:fld id="{EE92FC7D-E505-4CEB-9321-9ABADCA22501}" type="slidenum">
              <a:rPr lang="en-US" smtClean="0"/>
              <a:pPr>
                <a:defRPr/>
              </a:pPr>
              <a:t>4</a:t>
            </a:fld>
            <a:endParaRPr lang="en-US" dirty="0"/>
          </a:p>
        </p:txBody>
      </p:sp>
    </p:spTree>
    <p:extLst>
      <p:ext uri="{BB962C8B-B14F-4D97-AF65-F5344CB8AC3E}">
        <p14:creationId xmlns:p14="http://schemas.microsoft.com/office/powerpoint/2010/main" val="3724823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4"/>
          <p:cNvSpPr>
            <a:spLocks noGrp="1" noChangeArrowheads="1"/>
          </p:cNvSpPr>
          <p:nvPr>
            <p:ph type="dt"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9pPr>
          </a:lstStyle>
          <a:p>
            <a:pPr eaLnBrk="1" hangingPunct="1"/>
            <a:fld id="{D413CCD3-62EA-4157-92D9-F142336C1E68}" type="datetime1">
              <a:rPr lang="en-US" altLang="it-IT" sz="1200">
                <a:solidFill>
                  <a:srgbClr val="898989"/>
                </a:solidFill>
                <a:latin typeface="Calibri" charset="0"/>
              </a:rPr>
              <a:pPr eaLnBrk="1" hangingPunct="1"/>
              <a:t>10/16/2017</a:t>
            </a:fld>
            <a:endParaRPr lang="en-US" altLang="it-IT" sz="1200">
              <a:solidFill>
                <a:srgbClr val="898989"/>
              </a:solidFill>
              <a:latin typeface="Calibri" charset="0"/>
            </a:endParaRPr>
          </a:p>
        </p:txBody>
      </p:sp>
      <p:sp>
        <p:nvSpPr>
          <p:cNvPr id="22531"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chemeClr val="bg1"/>
                </a:solidFill>
                <a:latin typeface="Arial" charset="0"/>
                <a:ea typeface="ＭＳ Ｐゴシック" charset="-128"/>
              </a:defRPr>
            </a:lvl9pPr>
          </a:lstStyle>
          <a:p>
            <a:pPr eaLnBrk="1" hangingPunct="1"/>
            <a:fld id="{FFCACBE4-8571-49C6-B0A2-528B37A4B300}" type="slidenum">
              <a:rPr lang="en-US" altLang="it-IT" sz="1200">
                <a:solidFill>
                  <a:srgbClr val="898989"/>
                </a:solidFill>
                <a:latin typeface="Calibri" charset="0"/>
              </a:rPr>
              <a:pPr eaLnBrk="1" hangingPunct="1"/>
              <a:t>7</a:t>
            </a:fld>
            <a:endParaRPr lang="en-US" altLang="it-IT" sz="1200">
              <a:solidFill>
                <a:srgbClr val="898989"/>
              </a:solidFill>
              <a:latin typeface="Calibri" charset="0"/>
            </a:endParaRPr>
          </a:p>
        </p:txBody>
      </p:sp>
      <p:sp>
        <p:nvSpPr>
          <p:cNvPr id="22532"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22534"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91776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dirty="0"/>
          </a:p>
        </p:txBody>
      </p:sp>
      <p:sp>
        <p:nvSpPr>
          <p:cNvPr id="4" name="Slide Number Placeholder 3"/>
          <p:cNvSpPr>
            <a:spLocks noGrp="1"/>
          </p:cNvSpPr>
          <p:nvPr>
            <p:ph type="sldNum" sz="quarter" idx="5"/>
          </p:nvPr>
        </p:nvSpPr>
        <p:spPr/>
        <p:txBody>
          <a:bodyPr/>
          <a:lstStyle/>
          <a:p>
            <a:pPr>
              <a:defRPr/>
            </a:pPr>
            <a:fld id="{D0678626-2F55-498F-BFA8-7F2BB5D79D47}" type="slidenum">
              <a:rPr lang="en-US" smtClean="0"/>
              <a:pPr>
                <a:defRPr/>
              </a:pPr>
              <a:t>10</a:t>
            </a:fld>
            <a:endParaRPr lang="en-US" dirty="0"/>
          </a:p>
        </p:txBody>
      </p:sp>
    </p:spTree>
    <p:extLst>
      <p:ext uri="{BB962C8B-B14F-4D97-AF65-F5344CB8AC3E}">
        <p14:creationId xmlns:p14="http://schemas.microsoft.com/office/powerpoint/2010/main" val="90457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9pPr>
          </a:lstStyle>
          <a:p>
            <a:pPr eaLnBrk="1" hangingPunct="1"/>
            <a:fld id="{0AE3F067-809D-48AB-8580-AF950AC3066A}" type="slidenum">
              <a:rPr lang="en-GB" smtClean="0">
                <a:solidFill>
                  <a:srgbClr val="000000"/>
                </a:solidFill>
                <a:latin typeface="Gill Sans MT" panose="020B0502020104020203" pitchFamily="34" charset="0"/>
              </a:rPr>
              <a:pPr eaLnBrk="1" hangingPunct="1"/>
              <a:t>22</a:t>
            </a:fld>
            <a:endParaRPr lang="en-GB" dirty="0">
              <a:solidFill>
                <a:srgbClr val="000000"/>
              </a:solidFill>
              <a:latin typeface="Gill Sans MT" panose="020B0502020104020203" pitchFamily="34" charset="0"/>
            </a:endParaRPr>
          </a:p>
        </p:txBody>
      </p:sp>
      <p:sp>
        <p:nvSpPr>
          <p:cNvPr id="26627" name="Text Box 1"/>
          <p:cNvSpPr txBox="1">
            <a:spLocks noChangeArrowheads="1"/>
          </p:cNvSpPr>
          <p:nvPr/>
        </p:nvSpPr>
        <p:spPr bwMode="auto">
          <a:xfrm>
            <a:off x="3884613" y="8685213"/>
            <a:ext cx="2959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4" charset="0"/>
                <a:ea typeface="Lucida Sans Unicode" pitchFamily="32" charset="0"/>
                <a:cs typeface="Lucida Sans Unicode" pitchFamily="32" charset="0"/>
              </a:defRPr>
            </a:lvl9pPr>
          </a:lstStyle>
          <a:p>
            <a:pPr algn="r" eaLnBrk="1" hangingPunct="1">
              <a:buClrTx/>
              <a:buFontTx/>
              <a:buNone/>
            </a:pPr>
            <a:fld id="{606FC5D0-BBA9-4791-9A24-8FF127382B60}" type="slidenum">
              <a:rPr lang="en-GB" sz="1200">
                <a:solidFill>
                  <a:srgbClr val="000000"/>
                </a:solidFill>
                <a:latin typeface="Gill Sans MT" panose="020B0502020104020203" pitchFamily="34" charset="0"/>
              </a:rPr>
              <a:pPr algn="r" eaLnBrk="1" hangingPunct="1">
                <a:buClrTx/>
                <a:buFontTx/>
                <a:buNone/>
              </a:pPr>
              <a:t>22</a:t>
            </a:fld>
            <a:endParaRPr lang="en-GB" sz="1200" dirty="0">
              <a:solidFill>
                <a:srgbClr val="000000"/>
              </a:solidFill>
              <a:latin typeface="Gill Sans MT" panose="020B0502020104020203" pitchFamily="34" charset="0"/>
            </a:endParaRPr>
          </a:p>
        </p:txBody>
      </p:sp>
      <p:sp>
        <p:nvSpPr>
          <p:cNvPr id="26628" name="Rectangle 2"/>
          <p:cNvSpPr>
            <a:spLocks noGrp="1" noRot="1" noChangeAspect="1" noChangeArrowheads="1" noTextEdit="1"/>
          </p:cNvSpPr>
          <p:nvPr>
            <p:ph type="sldImg"/>
          </p:nvPr>
        </p:nvSpPr>
        <p:spPr>
          <a:xfrm>
            <a:off x="1143000" y="685800"/>
            <a:ext cx="4564063" cy="3424238"/>
          </a:xfrm>
          <a:ln/>
        </p:spPr>
      </p:sp>
      <p:sp>
        <p:nvSpPr>
          <p:cNvPr id="26629" name="Rectangle 3"/>
          <p:cNvSpPr>
            <a:spLocks noGrp="1" noChangeArrowheads="1"/>
          </p:cNvSpPr>
          <p:nvPr>
            <p:ph type="body" idx="1"/>
          </p:nvPr>
        </p:nvSpPr>
        <p:spPr>
          <a:xfrm>
            <a:off x="685800" y="4343400"/>
            <a:ext cx="5478463"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15620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dirty="0"/>
          </a:p>
        </p:txBody>
      </p:sp>
      <p:sp>
        <p:nvSpPr>
          <p:cNvPr id="4" name="Slide Number Placeholder 3"/>
          <p:cNvSpPr>
            <a:spLocks noGrp="1"/>
          </p:cNvSpPr>
          <p:nvPr>
            <p:ph type="sldNum" sz="quarter" idx="5"/>
          </p:nvPr>
        </p:nvSpPr>
        <p:spPr/>
        <p:txBody>
          <a:bodyPr/>
          <a:lstStyle/>
          <a:p>
            <a:pPr>
              <a:defRPr/>
            </a:pPr>
            <a:fld id="{44FAB52E-062E-4978-B2D1-36DCB434EFD1}" type="slidenum">
              <a:rPr lang="en-US" smtClean="0"/>
              <a:pPr>
                <a:defRPr/>
              </a:pPr>
              <a:t>24</a:t>
            </a:fld>
            <a:endParaRPr lang="en-US" dirty="0"/>
          </a:p>
        </p:txBody>
      </p:sp>
    </p:spTree>
    <p:extLst>
      <p:ext uri="{BB962C8B-B14F-4D97-AF65-F5344CB8AC3E}">
        <p14:creationId xmlns:p14="http://schemas.microsoft.com/office/powerpoint/2010/main" val="290366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dirty="0"/>
          </a:p>
        </p:txBody>
      </p:sp>
      <p:sp>
        <p:nvSpPr>
          <p:cNvPr id="4" name="Slide Number Placeholder 3"/>
          <p:cNvSpPr>
            <a:spLocks noGrp="1"/>
          </p:cNvSpPr>
          <p:nvPr>
            <p:ph type="sldNum" sz="quarter" idx="5"/>
          </p:nvPr>
        </p:nvSpPr>
        <p:spPr/>
        <p:txBody>
          <a:bodyPr/>
          <a:lstStyle/>
          <a:p>
            <a:pPr>
              <a:defRPr/>
            </a:pPr>
            <a:fld id="{4CEACF6F-3132-42D4-90B8-D10395D73A81}" type="slidenum">
              <a:rPr lang="en-US" smtClean="0"/>
              <a:pPr>
                <a:defRPr/>
              </a:pPr>
              <a:t>27</a:t>
            </a:fld>
            <a:endParaRPr lang="en-US" dirty="0"/>
          </a:p>
        </p:txBody>
      </p:sp>
    </p:spTree>
    <p:extLst>
      <p:ext uri="{BB962C8B-B14F-4D97-AF65-F5344CB8AC3E}">
        <p14:creationId xmlns:p14="http://schemas.microsoft.com/office/powerpoint/2010/main" val="339822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48283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8822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75350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90010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54625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14367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250833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55554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34226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893545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1F9A-D47F-4230-8C6A-0B5BC8189D59}" type="datetimeFigureOut">
              <a:rPr lang="it-IT" smtClean="0"/>
              <a:t>16/10/2017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22661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MT" panose="020B0502020104020203" pitchFamily="34" charset="0"/>
              </a:defRPr>
            </a:lvl1pPr>
          </a:lstStyle>
          <a:p>
            <a:fld id="{BEA71F9A-D47F-4230-8C6A-0B5BC8189D59}" type="datetimeFigureOut">
              <a:rPr lang="it-IT" smtClean="0"/>
              <a:pPr/>
              <a:t>16/10/2017</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MT" panose="020B0502020104020203" pitchFamily="34" charset="0"/>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MT" panose="020B0502020104020203" pitchFamily="34" charset="0"/>
              </a:defRPr>
            </a:lvl1pPr>
          </a:lstStyle>
          <a:p>
            <a:fld id="{E0D997F6-B82C-423F-A977-4AF08A280CC9}" type="slidenum">
              <a:rPr lang="it-IT" smtClean="0"/>
              <a:pPr/>
              <a:t>‹N›</a:t>
            </a:fld>
            <a:endParaRPr lang="it-IT" dirty="0"/>
          </a:p>
        </p:txBody>
      </p:sp>
    </p:spTree>
    <p:extLst>
      <p:ext uri="{BB962C8B-B14F-4D97-AF65-F5344CB8AC3E}">
        <p14:creationId xmlns:p14="http://schemas.microsoft.com/office/powerpoint/2010/main" val="1269425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1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3"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41"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7.png"/><Relationship Id="rId48"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9532" y="620688"/>
            <a:ext cx="8424936" cy="2088232"/>
          </a:xfrm>
        </p:spPr>
        <p:txBody>
          <a:bodyPr>
            <a:noAutofit/>
          </a:bodyPr>
          <a:lstStyle/>
          <a:p>
            <a:r>
              <a:rPr lang="en-US" sz="4800" b="1" cap="small" dirty="0">
                <a:solidFill>
                  <a:srgbClr val="FFC000"/>
                </a:solidFill>
                <a:effectLst>
                  <a:outerShdw blurRad="38100" dist="38100" dir="2700000" algn="tl">
                    <a:srgbClr val="000000">
                      <a:alpha val="43137"/>
                    </a:srgbClr>
                  </a:outerShdw>
                </a:effectLst>
              </a:rPr>
              <a:t>Challenges to the AGN Unified Model</a:t>
            </a:r>
            <a:endParaRPr lang="it-IT" sz="4800" b="1" cap="small" dirty="0">
              <a:solidFill>
                <a:srgbClr val="FFC000"/>
              </a:solidFill>
              <a:effectLst>
                <a:outerShdw blurRad="38100" dist="38100" dir="2700000" algn="tl">
                  <a:srgbClr val="000000">
                    <a:alpha val="43137"/>
                  </a:srgbClr>
                </a:outerShdw>
              </a:effectLst>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92" y="4240357"/>
            <a:ext cx="50403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ttangolo 5"/>
          <p:cNvSpPr/>
          <p:nvPr/>
        </p:nvSpPr>
        <p:spPr>
          <a:xfrm>
            <a:off x="2853004" y="3573016"/>
            <a:ext cx="3437992" cy="646331"/>
          </a:xfrm>
          <a:prstGeom prst="rect">
            <a:avLst/>
          </a:prstGeom>
        </p:spPr>
        <p:txBody>
          <a:bodyPr wrap="none">
            <a:spAutoFit/>
          </a:bodyPr>
          <a:lstStyle/>
          <a:p>
            <a:r>
              <a:rPr lang="en-US" sz="3600" cap="small" dirty="0">
                <a:solidFill>
                  <a:schemeClr val="bg1"/>
                </a:solidFill>
                <a:latin typeface="Gill Sans MT" panose="020B0502020104020203" pitchFamily="34" charset="0"/>
              </a:rPr>
              <a:t>Stefano Bianchi</a:t>
            </a:r>
          </a:p>
        </p:txBody>
      </p:sp>
      <p:cxnSp>
        <p:nvCxnSpPr>
          <p:cNvPr id="9" name="Connettore 1 8"/>
          <p:cNvCxnSpPr/>
          <p:nvPr/>
        </p:nvCxnSpPr>
        <p:spPr>
          <a:xfrm>
            <a:off x="143508" y="6453336"/>
            <a:ext cx="88569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2354887" y="6505599"/>
            <a:ext cx="4434227" cy="307777"/>
          </a:xfrm>
          <a:prstGeom prst="rect">
            <a:avLst/>
          </a:prstGeom>
          <a:noFill/>
        </p:spPr>
        <p:txBody>
          <a:bodyPr wrap="none" rtlCol="0">
            <a:spAutoFit/>
          </a:bodyPr>
          <a:lstStyle/>
          <a:p>
            <a:r>
              <a:rPr lang="en-US" sz="1400" dirty="0">
                <a:solidFill>
                  <a:schemeClr val="bg1">
                    <a:lumMod val="85000"/>
                  </a:schemeClr>
                </a:solidFill>
                <a:latin typeface="Gill Sans MT" panose="020B0502020104020203" pitchFamily="34" charset="0"/>
              </a:rPr>
              <a:t>18</a:t>
            </a:r>
            <a:r>
              <a:rPr lang="en-US" sz="1400" baseline="30000" dirty="0">
                <a:solidFill>
                  <a:schemeClr val="bg1">
                    <a:lumMod val="85000"/>
                  </a:schemeClr>
                </a:solidFill>
                <a:latin typeface="Gill Sans MT" panose="020B0502020104020203" pitchFamily="34" charset="0"/>
              </a:rPr>
              <a:t>th</a:t>
            </a:r>
            <a:r>
              <a:rPr lang="en-US" sz="1400" dirty="0">
                <a:solidFill>
                  <a:schemeClr val="bg1">
                    <a:lumMod val="85000"/>
                  </a:schemeClr>
                </a:solidFill>
                <a:latin typeface="Gill Sans MT" panose="020B0502020104020203" pitchFamily="34" charset="0"/>
              </a:rPr>
              <a:t> Serbian Astronomical – Belgrade – October 17</a:t>
            </a:r>
            <a:r>
              <a:rPr lang="en-US" sz="1400" baseline="30000" dirty="0">
                <a:solidFill>
                  <a:schemeClr val="bg1">
                    <a:lumMod val="85000"/>
                  </a:schemeClr>
                </a:solidFill>
                <a:latin typeface="Gill Sans MT" panose="020B0502020104020203" pitchFamily="34" charset="0"/>
              </a:rPr>
              <a:t>th</a:t>
            </a:r>
            <a:r>
              <a:rPr lang="en-US" sz="1400" dirty="0">
                <a:solidFill>
                  <a:schemeClr val="bg1">
                    <a:lumMod val="85000"/>
                  </a:schemeClr>
                </a:solidFill>
                <a:latin typeface="Gill Sans MT" panose="020B0502020104020203" pitchFamily="34" charset="0"/>
              </a:rPr>
              <a:t> 2017</a:t>
            </a:r>
            <a:endParaRPr lang="it-IT" sz="1400" dirty="0">
              <a:solidFill>
                <a:schemeClr val="bg1">
                  <a:lumMod val="85000"/>
                </a:schemeClr>
              </a:solidFill>
              <a:latin typeface="Gill Sans MT" panose="020B0502020104020203" pitchFamily="34"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044" y="5598893"/>
            <a:ext cx="4644008" cy="574665"/>
          </a:xfrm>
          <a:prstGeom prst="rect">
            <a:avLst/>
          </a:prstGeom>
        </p:spPr>
      </p:pic>
    </p:spTree>
    <p:extLst>
      <p:ext uri="{BB962C8B-B14F-4D97-AF65-F5344CB8AC3E}">
        <p14:creationId xmlns:p14="http://schemas.microsoft.com/office/powerpoint/2010/main" val="149717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213acis.jpg"/>
          <p:cNvPicPr>
            <a:picLocks noChangeAspect="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82551" y="44624"/>
            <a:ext cx="3481338" cy="273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3923928" y="260648"/>
            <a:ext cx="4920456" cy="1716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chemeClr val="bg1"/>
                </a:solidFill>
                <a:latin typeface="Gill Sans MT" panose="020B0502020104020203" pitchFamily="34" charset="0"/>
              </a:rPr>
              <a:t>If the covering factor and the optical depth of the BLR are large enough, a significant fraction of the iron Kα emission line should be produced there </a:t>
            </a:r>
          </a:p>
        </p:txBody>
      </p:sp>
      <mc:AlternateContent xmlns:mc="http://schemas.openxmlformats.org/markup-compatibility/2006" xmlns:a14="http://schemas.microsoft.com/office/drawing/2010/main">
        <mc:Choice Requires="a14">
          <p:sp>
            <p:nvSpPr>
              <p:cNvPr id="18" name="Rounded Rectangle 17"/>
              <p:cNvSpPr/>
              <p:nvPr/>
            </p:nvSpPr>
            <p:spPr>
              <a:xfrm>
                <a:off x="3270659" y="2492896"/>
                <a:ext cx="5905500" cy="34563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latin typeface="Gill Sans MT" panose="020B0502020104020203" pitchFamily="34" charset="0"/>
                  </a:rPr>
                  <a:t>NGC 7213 has no Compton reflection </a:t>
                </a:r>
                <a:r>
                  <a:rPr lang="en-US" sz="1600" dirty="0">
                    <a:solidFill>
                      <a:schemeClr val="bg1"/>
                    </a:solidFill>
                    <a:latin typeface="Gill Sans MT" panose="020B0502020104020203" pitchFamily="34" charset="0"/>
                  </a:rPr>
                  <a:t>(Bianchi et al. 2003, 2004, </a:t>
                </a:r>
                <a:r>
                  <a:rPr lang="en-US" sz="1600" dirty="0" err="1">
                    <a:solidFill>
                      <a:schemeClr val="bg1"/>
                    </a:solidFill>
                    <a:latin typeface="Gill Sans MT" panose="020B0502020104020203" pitchFamily="34" charset="0"/>
                  </a:rPr>
                  <a:t>Lobban</a:t>
                </a:r>
                <a:r>
                  <a:rPr lang="en-US" sz="1600" dirty="0">
                    <a:solidFill>
                      <a:schemeClr val="bg1"/>
                    </a:solidFill>
                    <a:latin typeface="Gill Sans MT" panose="020B0502020104020203" pitchFamily="34" charset="0"/>
                  </a:rPr>
                  <a:t> et al. 2010)</a:t>
                </a:r>
                <a:r>
                  <a:rPr lang="en-US" sz="2000" dirty="0">
                    <a:solidFill>
                      <a:schemeClr val="bg1"/>
                    </a:solidFill>
                    <a:latin typeface="Gill Sans MT" panose="020B0502020104020203" pitchFamily="34" charset="0"/>
                  </a:rPr>
                  <a:t>: the observed iron line cannot be associated to a Compton-thick material, like the torus or the disc</a:t>
                </a:r>
              </a:p>
              <a:p>
                <a:pPr algn="ctr">
                  <a:spcBef>
                    <a:spcPts val="1200"/>
                  </a:spcBef>
                  <a:defRPr/>
                </a:pPr>
                <a:r>
                  <a:rPr lang="en-US" sz="2000" dirty="0">
                    <a:solidFill>
                      <a:schemeClr val="bg1"/>
                    </a:solidFill>
                    <a:latin typeface="Gill Sans MT" panose="020B0502020104020203" pitchFamily="34" charset="0"/>
                  </a:rPr>
                  <a:t>Simultaneous optical/X-ray (Chandra HEG) observations show that the FWHM of the iron line K</a:t>
                </a:r>
                <a:r>
                  <a:rPr lang="el-GR" sz="2000" dirty="0">
                    <a:solidFill>
                      <a:schemeClr val="bg1"/>
                    </a:solidFill>
                    <a:latin typeface="Comic Sans MS" pitchFamily="66" charset="0"/>
                  </a:rPr>
                  <a:t>α</a:t>
                </a:r>
                <a:r>
                  <a:rPr lang="en-US" sz="2000" dirty="0">
                    <a:solidFill>
                      <a:schemeClr val="bg1"/>
                    </a:solidFill>
                    <a:latin typeface="Gill Sans MT" panose="020B0502020104020203" pitchFamily="34" charset="0"/>
                  </a:rPr>
                  <a:t> and that of the H</a:t>
                </a:r>
                <a:r>
                  <a:rPr lang="el-GR" sz="2000" dirty="0">
                    <a:solidFill>
                      <a:schemeClr val="bg1"/>
                    </a:solidFill>
                    <a:latin typeface="Comic Sans MS" pitchFamily="66" charset="0"/>
                  </a:rPr>
                  <a:t>α</a:t>
                </a:r>
                <a:r>
                  <a:rPr lang="it-IT" sz="2000" dirty="0">
                    <a:solidFill>
                      <a:schemeClr val="bg1"/>
                    </a:solidFill>
                    <a:latin typeface="Gill Sans MT" panose="020B0502020104020203" pitchFamily="34" charset="0"/>
                  </a:rPr>
                  <a:t> are </a:t>
                </a:r>
                <a:r>
                  <a:rPr lang="it-IT" sz="2000" dirty="0" err="1">
                    <a:solidFill>
                      <a:schemeClr val="bg1"/>
                    </a:solidFill>
                    <a:latin typeface="Gill Sans MT" panose="020B0502020104020203" pitchFamily="34" charset="0"/>
                  </a:rPr>
                  <a:t>both</a:t>
                </a:r>
                <a:r>
                  <a:rPr lang="it-IT" sz="2000" dirty="0">
                    <a:solidFill>
                      <a:schemeClr val="bg1"/>
                    </a:solidFill>
                    <a:latin typeface="Gill Sans MT" panose="020B0502020104020203" pitchFamily="34" charset="0"/>
                  </a:rPr>
                  <a:t> </a:t>
                </a:r>
                <a14:m>
                  <m:oMath xmlns:m="http://schemas.openxmlformats.org/officeDocument/2006/math">
                    <m:r>
                      <a:rPr lang="it-IT" sz="2000" i="1" dirty="0" smtClean="0">
                        <a:solidFill>
                          <a:schemeClr val="bg1"/>
                        </a:solidFill>
                        <a:latin typeface="Cambria Math" panose="02040503050406030204" pitchFamily="18" charset="0"/>
                      </a:rPr>
                      <m:t>~2500 </m:t>
                    </m:r>
                  </m:oMath>
                </a14:m>
                <a:r>
                  <a:rPr lang="it-IT" sz="2000" dirty="0">
                    <a:solidFill>
                      <a:schemeClr val="bg1"/>
                    </a:solidFill>
                    <a:latin typeface="Gill Sans MT" panose="020B0502020104020203" pitchFamily="34" charset="0"/>
                  </a:rPr>
                  <a:t>km/s</a:t>
                </a:r>
              </a:p>
              <a:p>
                <a:pPr algn="ctr">
                  <a:defRPr/>
                </a:pPr>
                <a:endParaRPr lang="it-IT" sz="2000" dirty="0">
                  <a:solidFill>
                    <a:schemeClr val="bg1"/>
                  </a:solidFill>
                  <a:latin typeface="Gill Sans MT" panose="020B0502020104020203" pitchFamily="34" charset="0"/>
                </a:endParaRPr>
              </a:p>
              <a:p>
                <a:pPr algn="ctr">
                  <a:defRPr/>
                </a:pPr>
                <a:r>
                  <a:rPr lang="it-IT" sz="2000" dirty="0">
                    <a:solidFill>
                      <a:srgbClr val="FFC000"/>
                    </a:solidFill>
                    <a:latin typeface="Gill Sans MT" panose="020B0502020104020203" pitchFamily="34" charset="0"/>
                  </a:rPr>
                  <a:t>The iron K</a:t>
                </a:r>
                <a:r>
                  <a:rPr lang="el-GR" sz="2000" dirty="0">
                    <a:solidFill>
                      <a:srgbClr val="FFC000"/>
                    </a:solidFill>
                    <a:latin typeface="Comic Sans MS" pitchFamily="66" charset="0"/>
                  </a:rPr>
                  <a:t>α</a:t>
                </a:r>
                <a:r>
                  <a:rPr lang="it-IT" sz="2000" dirty="0">
                    <a:solidFill>
                      <a:srgbClr val="FFC000"/>
                    </a:solidFill>
                    <a:latin typeface="Gill Sans MT" panose="020B0502020104020203" pitchFamily="34" charset="0"/>
                  </a:rPr>
                  <a:t> in NGC 7213 is produced in the BLR!</a:t>
                </a:r>
              </a:p>
              <a:p>
                <a:pPr algn="ctr">
                  <a:spcBef>
                    <a:spcPts val="600"/>
                  </a:spcBef>
                  <a:defRPr/>
                </a:pPr>
                <a:r>
                  <a:rPr lang="en-US" sz="2000" dirty="0">
                    <a:solidFill>
                      <a:schemeClr val="bg1"/>
                    </a:solidFill>
                    <a:latin typeface="Gill Sans MT" panose="020B0502020104020203" pitchFamily="34" charset="0"/>
                  </a:rPr>
                  <a:t>(see also NGC 2110: </a:t>
                </a:r>
                <a:r>
                  <a:rPr lang="en-US" sz="2000" dirty="0" err="1">
                    <a:solidFill>
                      <a:schemeClr val="bg1"/>
                    </a:solidFill>
                    <a:latin typeface="Gill Sans MT" panose="020B0502020104020203" pitchFamily="34" charset="0"/>
                  </a:rPr>
                  <a:t>Marinucci</a:t>
                </a:r>
                <a:r>
                  <a:rPr lang="en-US" sz="2000" dirty="0">
                    <a:solidFill>
                      <a:schemeClr val="bg1"/>
                    </a:solidFill>
                    <a:latin typeface="Gill Sans MT" panose="020B0502020104020203" pitchFamily="34" charset="0"/>
                  </a:rPr>
                  <a:t> et al 2015)</a:t>
                </a:r>
                <a:endParaRPr lang="it-IT" sz="2000" dirty="0">
                  <a:solidFill>
                    <a:schemeClr val="bg1"/>
                  </a:solidFill>
                  <a:latin typeface="Gill Sans MT" panose="020B0502020104020203" pitchFamily="34" charset="0"/>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3270659" y="2492896"/>
                <a:ext cx="5905500" cy="3456384"/>
              </a:xfrm>
              <a:prstGeom prst="roundRect">
                <a:avLst/>
              </a:prstGeom>
              <a:blipFill>
                <a:blip r:embed="rId4"/>
                <a:stretch>
                  <a:fillRect b="-1940"/>
                </a:stretch>
              </a:blipFill>
              <a:ln>
                <a:noFill/>
              </a:ln>
            </p:spPr>
            <p:txBody>
              <a:bodyPr/>
              <a:lstStyle/>
              <a:p>
                <a:r>
                  <a:rPr lang="en-US">
                    <a:noFill/>
                  </a:rPr>
                  <a:t> </a:t>
                </a:r>
              </a:p>
            </p:txBody>
          </p:sp>
        </mc:Fallback>
      </mc:AlternateContent>
      <p:sp>
        <p:nvSpPr>
          <p:cNvPr id="2" name="Rettangolo arrotondato 1"/>
          <p:cNvSpPr/>
          <p:nvPr/>
        </p:nvSpPr>
        <p:spPr>
          <a:xfrm>
            <a:off x="59023" y="5949280"/>
            <a:ext cx="9025954" cy="8902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Gill Sans MT" panose="020B0502020104020203" pitchFamily="34" charset="0"/>
              </a:rPr>
              <a:t>High resolution X-ray spectroscopy with microcalorimeters (XARM, Athena) will be extremely powerful in tackling this issue</a:t>
            </a:r>
            <a:endParaRPr lang="it-IT" sz="2000" b="1" dirty="0">
              <a:solidFill>
                <a:srgbClr val="FFC000"/>
              </a:solidFill>
              <a:latin typeface="Gill Sans MT" panose="020B0502020104020203" pitchFamily="34" charset="0"/>
            </a:endParaRPr>
          </a:p>
        </p:txBody>
      </p:sp>
      <p:grpSp>
        <p:nvGrpSpPr>
          <p:cNvPr id="3" name="Gruppo 2"/>
          <p:cNvGrpSpPr/>
          <p:nvPr/>
        </p:nvGrpSpPr>
        <p:grpSpPr>
          <a:xfrm>
            <a:off x="82551" y="2636912"/>
            <a:ext cx="3049289" cy="3045966"/>
            <a:chOff x="107528" y="2996952"/>
            <a:chExt cx="3049289" cy="3045966"/>
          </a:xfrm>
        </p:grpSpPr>
        <p:pic>
          <p:nvPicPr>
            <p:cNvPr id="9" name="Picture 8" descr="7213_ESO_model.jpg"/>
            <p:cNvPicPr>
              <a:picLocks noChangeAspect="1"/>
            </p:cNvPicPr>
            <p:nvPr/>
          </p:nvPicPr>
          <p:blipFill>
            <a:blip r:embed="rId5">
              <a:lum bright="-30000" contrast="40000"/>
              <a:extLst>
                <a:ext uri="{28A0092B-C50C-407E-A947-70E740481C1C}">
                  <a14:useLocalDpi xmlns:a14="http://schemas.microsoft.com/office/drawing/2010/main" val="0"/>
                </a:ext>
              </a:extLst>
            </a:blip>
            <a:srcRect/>
            <a:stretch>
              <a:fillRect/>
            </a:stretch>
          </p:blipFill>
          <p:spPr bwMode="auto">
            <a:xfrm>
              <a:off x="107528" y="3140968"/>
              <a:ext cx="2808288"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p:cNvSpPr/>
            <p:nvPr/>
          </p:nvSpPr>
          <p:spPr>
            <a:xfrm rot="16200000">
              <a:off x="2040693" y="3753036"/>
              <a:ext cx="1872208" cy="360040"/>
            </a:xfrm>
            <a:prstGeom prst="rect">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Bianchi+ 2008</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63864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ttangolo arrotondato 4"/>
              <p:cNvSpPr/>
              <p:nvPr/>
            </p:nvSpPr>
            <p:spPr>
              <a:xfrm>
                <a:off x="467544" y="548680"/>
                <a:ext cx="8208912" cy="2304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Early evidence for a circumnuclear dusty medium on (sub)parsec scales was obtained from near-IR studies, which revealed the presence of very hot dust, close to the sublimation temperature</a:t>
                </a:r>
              </a:p>
              <a:p>
                <a:pPr algn="ctr"/>
                <a:r>
                  <a:rPr lang="en-US" sz="1600" dirty="0">
                    <a:solidFill>
                      <a:schemeClr val="bg1"/>
                    </a:solidFill>
                    <a:latin typeface="Gill Sans MT" panose="020B0502020104020203" pitchFamily="34" charset="0"/>
                  </a:rPr>
                  <a:t>(Storchi-Bergmann et al. 1992, Alonso-Herrero et al. 2001, Oliva et al. 1999)</a:t>
                </a:r>
              </a:p>
              <a:p>
                <a:pPr algn="ctr">
                  <a:spcBef>
                    <a:spcPts val="1200"/>
                  </a:spcBef>
                </a:pPr>
                <a:r>
                  <a:rPr lang="en-US" sz="2000" dirty="0">
                    <a:solidFill>
                      <a:schemeClr val="bg1"/>
                    </a:solidFill>
                    <a:latin typeface="Gill Sans MT" panose="020B0502020104020203" pitchFamily="34" charset="0"/>
                  </a:rPr>
                  <a:t>Extensive reverberation observational campaigns also confirmed the expected </a:t>
                </a:r>
                <a14:m>
                  <m:oMath xmlns:m="http://schemas.openxmlformats.org/officeDocument/2006/math">
                    <m:sSup>
                      <m:sSupPr>
                        <m:ctrlPr>
                          <a:rPr lang="en-US" sz="2000" b="0" i="1" dirty="0" smtClean="0">
                            <a:solidFill>
                              <a:schemeClr val="bg1"/>
                            </a:solidFill>
                            <a:latin typeface="Cambria Math" panose="02040503050406030204" pitchFamily="18" charset="0"/>
                          </a:rPr>
                        </m:ctrlPr>
                      </m:sSupPr>
                      <m:e>
                        <m:r>
                          <a:rPr lang="en-US" sz="2000" i="1" dirty="0" smtClean="0">
                            <a:solidFill>
                              <a:schemeClr val="bg1"/>
                            </a:solidFill>
                            <a:latin typeface="Cambria Math" panose="02040503050406030204" pitchFamily="18" charset="0"/>
                          </a:rPr>
                          <m:t>𝐿</m:t>
                        </m:r>
                      </m:e>
                      <m:sup>
                        <m:f>
                          <m:fPr>
                            <m:type m:val="skw"/>
                            <m:ctrlPr>
                              <a:rPr lang="en-US" sz="2000" b="0" i="1" dirty="0" smtClean="0">
                                <a:solidFill>
                                  <a:schemeClr val="bg1"/>
                                </a:solidFill>
                                <a:latin typeface="Cambria Math" panose="02040503050406030204" pitchFamily="18" charset="0"/>
                              </a:rPr>
                            </m:ctrlPr>
                          </m:fPr>
                          <m:num>
                            <m:r>
                              <a:rPr lang="en-US" sz="2000" b="0" i="1" dirty="0" smtClean="0">
                                <a:solidFill>
                                  <a:schemeClr val="bg1"/>
                                </a:solidFill>
                                <a:latin typeface="Cambria Math" panose="02040503050406030204" pitchFamily="18" charset="0"/>
                              </a:rPr>
                              <m:t>1</m:t>
                            </m:r>
                          </m:num>
                          <m:den>
                            <m:r>
                              <a:rPr lang="en-US" sz="2000" b="0" i="1" dirty="0" smtClean="0">
                                <a:solidFill>
                                  <a:schemeClr val="bg1"/>
                                </a:solidFill>
                                <a:latin typeface="Cambria Math" panose="02040503050406030204" pitchFamily="18" charset="0"/>
                              </a:rPr>
                              <m:t>2</m:t>
                            </m:r>
                          </m:den>
                        </m:f>
                      </m:sup>
                    </m:sSup>
                  </m:oMath>
                </a14:m>
                <a:r>
                  <a:rPr lang="en-US" sz="2000" dirty="0">
                    <a:solidFill>
                      <a:schemeClr val="bg1"/>
                    </a:solidFill>
                    <a:latin typeface="Gill Sans MT" panose="020B0502020104020203" pitchFamily="34" charset="0"/>
                  </a:rPr>
                  <a:t> dependence of the sublimation radius </a:t>
                </a:r>
                <a:r>
                  <a:rPr lang="en-US" sz="1600" dirty="0">
                    <a:solidFill>
                      <a:schemeClr val="bg1"/>
                    </a:solidFill>
                    <a:latin typeface="Gill Sans MT" panose="020B0502020104020203" pitchFamily="34" charset="0"/>
                  </a:rPr>
                  <a:t>(Suganuma et al. 2006) </a:t>
                </a:r>
                <a:endParaRPr lang="it-IT" sz="1600" dirty="0">
                  <a:solidFill>
                    <a:schemeClr val="bg1"/>
                  </a:solidFill>
                  <a:latin typeface="Gill Sans MT" panose="020B0502020104020203" pitchFamily="34" charset="0"/>
                </a:endParaRPr>
              </a:p>
            </p:txBody>
          </p:sp>
        </mc:Choice>
        <mc:Fallback xmlns="">
          <p:sp>
            <p:nvSpPr>
              <p:cNvPr id="5" name="Rettangolo arrotondato 4"/>
              <p:cNvSpPr>
                <a:spLocks noRot="1" noChangeAspect="1" noMove="1" noResize="1" noEditPoints="1" noAdjustHandles="1" noChangeArrowheads="1" noChangeShapeType="1" noTextEdit="1"/>
              </p:cNvSpPr>
              <p:nvPr/>
            </p:nvSpPr>
            <p:spPr>
              <a:xfrm>
                <a:off x="467544" y="548680"/>
                <a:ext cx="8208912" cy="2304256"/>
              </a:xfrm>
              <a:prstGeom prst="roundRect">
                <a:avLst/>
              </a:prstGeom>
              <a:blipFill>
                <a:blip r:embed="rId2"/>
                <a:stretch>
                  <a:fillRect b="-12963"/>
                </a:stretch>
              </a:blipFill>
              <a:ln>
                <a:noFill/>
              </a:ln>
            </p:spPr>
            <p:txBody>
              <a:bodyPr/>
              <a:lstStyle/>
              <a:p>
                <a:r>
                  <a:rPr lang="it-IT">
                    <a:noFill/>
                  </a:rPr>
                  <a:t> </a:t>
                </a:r>
              </a:p>
            </p:txBody>
          </p:sp>
        </mc:Fallback>
      </mc:AlternateContent>
      <p:sp>
        <p:nvSpPr>
          <p:cNvPr id="4" name="Rettangolo 3"/>
          <p:cNvSpPr/>
          <p:nvPr/>
        </p:nvSpPr>
        <p:spPr>
          <a:xfrm>
            <a:off x="1134151" y="44624"/>
            <a:ext cx="6875699" cy="523220"/>
          </a:xfrm>
          <a:prstGeom prst="rect">
            <a:avLst/>
          </a:prstGeom>
        </p:spPr>
        <p:txBody>
          <a:bodyPr wrap="square">
            <a:spAutoFit/>
          </a:bodyPr>
          <a:lstStyle/>
          <a:p>
            <a:pPr algn="ctr"/>
            <a:r>
              <a:rPr lang="en-US" sz="2800" b="1" cap="small" dirty="0">
                <a:solidFill>
                  <a:srgbClr val="FFC000"/>
                </a:solidFill>
                <a:latin typeface="Gill Sans MT" panose="020B0502020104020203" pitchFamily="34" charset="0"/>
              </a:rPr>
              <a:t>Absorption from pc-scale Tori</a:t>
            </a:r>
            <a:endParaRPr lang="it-IT" sz="2800" b="1" cap="small" dirty="0">
              <a:solidFill>
                <a:srgbClr val="FFC000"/>
              </a:solidFill>
              <a:latin typeface="Gill Sans MT" panose="020B0502020104020203" pitchFamily="34" charset="0"/>
            </a:endParaRPr>
          </a:p>
        </p:txBody>
      </p:sp>
      <p:grpSp>
        <p:nvGrpSpPr>
          <p:cNvPr id="7" name="Gruppo 6"/>
          <p:cNvGrpSpPr/>
          <p:nvPr/>
        </p:nvGrpSpPr>
        <p:grpSpPr>
          <a:xfrm>
            <a:off x="1800758" y="2833390"/>
            <a:ext cx="5542485" cy="3907978"/>
            <a:chOff x="1872511" y="2852564"/>
            <a:chExt cx="5542485" cy="3907978"/>
          </a:xfrm>
          <a:effectLst>
            <a:glow rad="63500">
              <a:srgbClr val="FFC000">
                <a:alpha val="40000"/>
              </a:srgbClr>
            </a:glow>
          </a:effectLst>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511" y="2852564"/>
              <a:ext cx="5362465" cy="3907978"/>
            </a:xfrm>
            <a:prstGeom prst="rect">
              <a:avLst/>
            </a:prstGeom>
          </p:spPr>
        </p:pic>
        <p:sp>
          <p:nvSpPr>
            <p:cNvPr id="10" name="Rettangolo 9"/>
            <p:cNvSpPr/>
            <p:nvPr/>
          </p:nvSpPr>
          <p:spPr>
            <a:xfrm rot="16200000">
              <a:off x="6452475" y="3809095"/>
              <a:ext cx="1565002" cy="360040"/>
            </a:xfrm>
            <a:prstGeom prst="rect">
              <a:avLst/>
            </a:prstGeom>
            <a:solidFill>
              <a:srgbClr val="FFC000"/>
            </a:solidFill>
            <a:ln>
              <a:noFill/>
            </a:ln>
            <a:effectLst>
              <a:outerShdw blurRad="50800" dist="38100" dir="10800000" algn="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Suganuma</a:t>
              </a:r>
              <a:r>
                <a:rPr lang="en-US" sz="1400" dirty="0">
                  <a:solidFill>
                    <a:schemeClr val="tx1"/>
                  </a:solidFill>
                  <a:latin typeface="Gill Sans MT" panose="020B0502020104020203" pitchFamily="34" charset="0"/>
                </a:rPr>
                <a:t>+ 2006</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7783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a:xfrm>
            <a:off x="4392488" y="3933056"/>
            <a:ext cx="4716016" cy="2702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No significant differences are found between type 1 and 2 sources and the size of the dusty emitter scales with the square root of the luminosity</a:t>
            </a:r>
          </a:p>
          <a:p>
            <a:pPr algn="ct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Tristram</a:t>
            </a:r>
            <a:r>
              <a:rPr lang="en-US" sz="1600" dirty="0">
                <a:solidFill>
                  <a:schemeClr val="bg1"/>
                </a:solidFill>
                <a:latin typeface="Gill Sans MT" panose="020B0502020104020203" pitchFamily="34" charset="0"/>
              </a:rPr>
              <a:t> et al. 2009, 11; Kishimoto et al. 2011)</a:t>
            </a:r>
            <a:endParaRPr lang="it-IT" sz="1600" dirty="0">
              <a:solidFill>
                <a:schemeClr val="bg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5" name="Rettangolo arrotondato 4"/>
              <p:cNvSpPr/>
              <p:nvPr/>
            </p:nvSpPr>
            <p:spPr>
              <a:xfrm>
                <a:off x="35496" y="44624"/>
                <a:ext cx="5904656" cy="3672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dirty="0">
                    <a:solidFill>
                      <a:schemeClr val="bg1"/>
                    </a:solidFill>
                    <a:latin typeface="Gill Sans MT" panose="020B0502020104020203" pitchFamily="34" charset="0"/>
                  </a:rPr>
                  <a:t>Mid-IR interferometry of NGC 1068 is consistent with a two-component dust distribution: an inner (</a:t>
                </a:r>
                <a14:m>
                  <m:oMath xmlns:m="http://schemas.openxmlformats.org/officeDocument/2006/math">
                    <m:r>
                      <a:rPr lang="en-US" sz="2000" i="1" dirty="0" smtClean="0">
                        <a:solidFill>
                          <a:schemeClr val="bg1"/>
                        </a:solidFill>
                        <a:latin typeface="Cambria Math" panose="02040503050406030204" pitchFamily="18" charset="0"/>
                      </a:rPr>
                      <m:t>0.5</m:t>
                    </m:r>
                  </m:oMath>
                </a14:m>
                <a:r>
                  <a:rPr lang="en-US" sz="2000" dirty="0">
                    <a:solidFill>
                      <a:schemeClr val="bg1"/>
                    </a:solidFill>
                    <a:latin typeface="Gill Sans MT" panose="020B0502020104020203" pitchFamily="34" charset="0"/>
                  </a:rPr>
                  <a:t> pc) elongated hot (</a:t>
                </a:r>
                <a14:m>
                  <m:oMath xmlns:m="http://schemas.openxmlformats.org/officeDocument/2006/math">
                    <m:r>
                      <a:rPr lang="en-US" sz="2000" i="1" dirty="0" smtClean="0">
                        <a:solidFill>
                          <a:schemeClr val="bg1"/>
                        </a:solidFill>
                        <a:latin typeface="Cambria Math" panose="02040503050406030204" pitchFamily="18" charset="0"/>
                      </a:rPr>
                      <m:t>𝑇</m:t>
                    </m:r>
                    <m:r>
                      <a:rPr lang="en-US" sz="2000" i="1" dirty="0" smtClean="0">
                        <a:solidFill>
                          <a:schemeClr val="bg1"/>
                        </a:solidFill>
                        <a:latin typeface="Cambria Math" panose="02040503050406030204" pitchFamily="18" charset="0"/>
                      </a:rPr>
                      <m:t>&gt;800 </m:t>
                    </m:r>
                  </m:oMath>
                </a14:m>
                <a:r>
                  <a:rPr lang="en-US" sz="2000" dirty="0">
                    <a:solidFill>
                      <a:schemeClr val="bg1"/>
                    </a:solidFill>
                    <a:latin typeface="Gill Sans MT" panose="020B0502020104020203" pitchFamily="34" charset="0"/>
                  </a:rPr>
                  <a:t>K) component, and a more extended (</a:t>
                </a:r>
                <a14:m>
                  <m:oMath xmlns:m="http://schemas.openxmlformats.org/officeDocument/2006/math">
                    <m:r>
                      <a:rPr lang="en-US" sz="2000" i="1" dirty="0" smtClean="0">
                        <a:solidFill>
                          <a:schemeClr val="bg1"/>
                        </a:solidFill>
                        <a:latin typeface="Cambria Math" panose="02040503050406030204" pitchFamily="18" charset="0"/>
                      </a:rPr>
                      <m:t>3−4</m:t>
                    </m:r>
                  </m:oMath>
                </a14:m>
                <a:r>
                  <a:rPr lang="en-US" sz="2000" dirty="0">
                    <a:solidFill>
                      <a:schemeClr val="bg1"/>
                    </a:solidFill>
                    <a:latin typeface="Gill Sans MT" panose="020B0502020104020203" pitchFamily="34" charset="0"/>
                  </a:rPr>
                  <a:t> pc), less elongated colder (</a:t>
                </a:r>
                <a14:m>
                  <m:oMath xmlns:m="http://schemas.openxmlformats.org/officeDocument/2006/math">
                    <m:r>
                      <a:rPr lang="en-US" sz="2000" i="1" dirty="0" smtClean="0">
                        <a:solidFill>
                          <a:schemeClr val="bg1"/>
                        </a:solidFill>
                        <a:latin typeface="Cambria Math" panose="02040503050406030204" pitchFamily="18" charset="0"/>
                      </a:rPr>
                      <m:t>𝑇</m:t>
                    </m:r>
                    <m:r>
                      <a:rPr lang="en-US" sz="2000" i="1" dirty="0" smtClean="0">
                        <a:solidFill>
                          <a:schemeClr val="bg1"/>
                        </a:solidFill>
                        <a:latin typeface="Cambria Math" panose="02040503050406030204" pitchFamily="18" charset="0"/>
                      </a:rPr>
                      <m:t>~300 </m:t>
                    </m:r>
                  </m:oMath>
                </a14:m>
                <a:r>
                  <a:rPr lang="en-US" sz="2000" dirty="0">
                    <a:solidFill>
                      <a:schemeClr val="bg1"/>
                    </a:solidFill>
                    <a:latin typeface="Gill Sans MT" panose="020B0502020104020203" pitchFamily="34" charset="0"/>
                  </a:rPr>
                  <a:t>K) component </a:t>
                </a:r>
                <a:r>
                  <a:rPr lang="en-US" sz="1600" dirty="0">
                    <a:solidFill>
                      <a:schemeClr val="bg1"/>
                    </a:solidFill>
                    <a:latin typeface="Gill Sans MT" panose="020B0502020104020203" pitchFamily="34" charset="0"/>
                  </a:rPr>
                  <a:t>(Jaffe et al. 2004)</a:t>
                </a:r>
                <a:r>
                  <a:rPr lang="en-US" sz="2000" dirty="0">
                    <a:solidFill>
                      <a:schemeClr val="bg1"/>
                    </a:solidFill>
                    <a:latin typeface="Gill Sans MT" panose="020B0502020104020203" pitchFamily="34" charset="0"/>
                  </a:rPr>
                  <a:t> </a:t>
                </a:r>
              </a:p>
              <a:p>
                <a:pPr algn="ctr">
                  <a:spcAft>
                    <a:spcPts val="1200"/>
                  </a:spcAft>
                </a:pPr>
                <a:r>
                  <a:rPr lang="en-US" sz="2000" dirty="0">
                    <a:solidFill>
                      <a:srgbClr val="FFC000"/>
                    </a:solidFill>
                    <a:latin typeface="Gill Sans MT" panose="020B0502020104020203" pitchFamily="34" charset="0"/>
                  </a:rPr>
                  <a:t>Most of the absorption is located outside </a:t>
                </a:r>
                <a14:m>
                  <m:oMath xmlns:m="http://schemas.openxmlformats.org/officeDocument/2006/math">
                    <m:r>
                      <a:rPr lang="en-US" sz="2000" i="1" dirty="0" smtClean="0">
                        <a:solidFill>
                          <a:srgbClr val="FFC000"/>
                        </a:solidFill>
                        <a:latin typeface="Cambria Math" panose="02040503050406030204" pitchFamily="18" charset="0"/>
                      </a:rPr>
                      <m:t>1</m:t>
                    </m:r>
                  </m:oMath>
                </a14:m>
                <a:r>
                  <a:rPr lang="en-US" sz="2000" dirty="0">
                    <a:solidFill>
                      <a:srgbClr val="FFC000"/>
                    </a:solidFill>
                    <a:latin typeface="Gill Sans MT" panose="020B0502020104020203" pitchFamily="34" charset="0"/>
                  </a:rPr>
                  <a:t> pc</a:t>
                </a:r>
              </a:p>
              <a:p>
                <a:pPr algn="ctr"/>
                <a:r>
                  <a:rPr lang="en-US" sz="2000" dirty="0">
                    <a:solidFill>
                      <a:schemeClr val="bg1"/>
                    </a:solidFill>
                    <a:latin typeface="Gill Sans MT" panose="020B0502020104020203" pitchFamily="34" charset="0"/>
                  </a:rPr>
                  <a:t>A similar result was found for Circinus: again two components, an inner and more compact (</a:t>
                </a:r>
                <a14:m>
                  <m:oMath xmlns:m="http://schemas.openxmlformats.org/officeDocument/2006/math">
                    <m:r>
                      <a:rPr lang="en-US" sz="2000" i="1" dirty="0" smtClean="0">
                        <a:solidFill>
                          <a:schemeClr val="bg1"/>
                        </a:solidFill>
                        <a:latin typeface="Cambria Math" panose="02040503050406030204" pitchFamily="18" charset="0"/>
                      </a:rPr>
                      <m:t>0.4</m:t>
                    </m:r>
                  </m:oMath>
                </a14:m>
                <a:r>
                  <a:rPr lang="en-US" sz="2000" dirty="0">
                    <a:solidFill>
                      <a:schemeClr val="bg1"/>
                    </a:solidFill>
                    <a:latin typeface="Gill Sans MT" panose="020B0502020104020203" pitchFamily="34" charset="0"/>
                  </a:rPr>
                  <a:t> pc), and an outer (</a:t>
                </a:r>
                <a14:m>
                  <m:oMath xmlns:m="http://schemas.openxmlformats.org/officeDocument/2006/math">
                    <m:r>
                      <a:rPr lang="en-US" sz="2000" i="1" dirty="0" smtClean="0">
                        <a:solidFill>
                          <a:schemeClr val="bg1"/>
                        </a:solidFill>
                        <a:latin typeface="Cambria Math" panose="02040503050406030204" pitchFamily="18" charset="0"/>
                      </a:rPr>
                      <m:t>2</m:t>
                    </m:r>
                  </m:oMath>
                </a14:m>
                <a:r>
                  <a:rPr lang="en-US" sz="2000" dirty="0">
                    <a:solidFill>
                      <a:schemeClr val="bg1"/>
                    </a:solidFill>
                    <a:latin typeface="Gill Sans MT" panose="020B0502020104020203" pitchFamily="34" charset="0"/>
                  </a:rPr>
                  <a:t> pc) component </a:t>
                </a:r>
                <a:r>
                  <a:rPr lang="en-US" sz="1600" dirty="0">
                    <a:solidFill>
                      <a:schemeClr val="bg1"/>
                    </a:solidFill>
                    <a:latin typeface="Gill Sans MT" panose="020B0502020104020203" pitchFamily="34" charset="0"/>
                  </a:rPr>
                  <a:t>(Tristram et al. 2007)</a:t>
                </a:r>
                <a:endParaRPr lang="it-IT" sz="1600" dirty="0">
                  <a:solidFill>
                    <a:schemeClr val="bg1"/>
                  </a:solidFill>
                  <a:latin typeface="Gill Sans MT" panose="020B0502020104020203" pitchFamily="34" charset="0"/>
                </a:endParaRPr>
              </a:p>
            </p:txBody>
          </p:sp>
        </mc:Choice>
        <mc:Fallback xmlns="">
          <p:sp>
            <p:nvSpPr>
              <p:cNvPr id="5" name="Rettangolo arrotondato 4"/>
              <p:cNvSpPr>
                <a:spLocks noRot="1" noChangeAspect="1" noMove="1" noResize="1" noEditPoints="1" noAdjustHandles="1" noChangeArrowheads="1" noChangeShapeType="1" noTextEdit="1"/>
              </p:cNvSpPr>
              <p:nvPr/>
            </p:nvSpPr>
            <p:spPr>
              <a:xfrm>
                <a:off x="35496" y="44624"/>
                <a:ext cx="5904656" cy="3672408"/>
              </a:xfrm>
              <a:prstGeom prst="roundRect">
                <a:avLst/>
              </a:prstGeom>
              <a:blipFill>
                <a:blip r:embed="rId2"/>
                <a:stretch>
                  <a:fillRect/>
                </a:stretch>
              </a:blipFill>
              <a:ln>
                <a:noFill/>
              </a:ln>
            </p:spPr>
            <p:txBody>
              <a:bodyPr/>
              <a:lstStyle/>
              <a:p>
                <a:r>
                  <a:rPr lang="it-IT">
                    <a:noFill/>
                  </a:rPr>
                  <a:t> </a:t>
                </a:r>
              </a:p>
            </p:txBody>
          </p:sp>
        </mc:Fallback>
      </mc:AlternateContent>
      <p:grpSp>
        <p:nvGrpSpPr>
          <p:cNvPr id="2" name="Gruppo 1"/>
          <p:cNvGrpSpPr/>
          <p:nvPr/>
        </p:nvGrpSpPr>
        <p:grpSpPr>
          <a:xfrm>
            <a:off x="5832140" y="455418"/>
            <a:ext cx="3204356" cy="2973582"/>
            <a:chOff x="5832140" y="455418"/>
            <a:chExt cx="3204356" cy="297358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448" y="455418"/>
              <a:ext cx="2920048" cy="2973582"/>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p:nvSpPr>
          <p:spPr>
            <a:xfrm rot="16200000">
              <a:off x="5004048" y="1700808"/>
              <a:ext cx="2016224" cy="360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Tristram</a:t>
              </a:r>
              <a:r>
                <a:rPr lang="en-US" sz="1400" dirty="0">
                  <a:solidFill>
                    <a:schemeClr val="tx1"/>
                  </a:solidFill>
                  <a:latin typeface="Gill Sans MT" panose="020B0502020104020203" pitchFamily="34" charset="0"/>
                </a:rPr>
                <a:t>+ 2007</a:t>
              </a:r>
              <a:endParaRPr lang="it-IT" sz="1400" dirty="0">
                <a:solidFill>
                  <a:schemeClr val="tx1"/>
                </a:solidFill>
                <a:latin typeface="Gill Sans MT" panose="020B0502020104020203" pitchFamily="34" charset="0"/>
              </a:endParaRPr>
            </a:p>
          </p:txBody>
        </p:sp>
      </p:grpSp>
      <p:grpSp>
        <p:nvGrpSpPr>
          <p:cNvPr id="3" name="Gruppo 2"/>
          <p:cNvGrpSpPr/>
          <p:nvPr/>
        </p:nvGrpSpPr>
        <p:grpSpPr>
          <a:xfrm>
            <a:off x="138114" y="3789040"/>
            <a:ext cx="4289870" cy="2918718"/>
            <a:chOff x="138114" y="3789040"/>
            <a:chExt cx="4289870" cy="2918718"/>
          </a:xfrm>
        </p:grpSpPr>
        <p:pic>
          <p:nvPicPr>
            <p:cNvPr id="2052" name="Picture 4"/>
            <p:cNvPicPr>
              <a:picLocks noChangeAspect="1" noChangeArrowheads="1"/>
            </p:cNvPicPr>
            <p:nvPr/>
          </p:nvPicPr>
          <p:blipFill>
            <a:blip r:embed="rId4">
              <a:lum bright="-43000" contrast="69000"/>
              <a:extLst>
                <a:ext uri="{28A0092B-C50C-407E-A947-70E740481C1C}">
                  <a14:useLocalDpi xmlns:a14="http://schemas.microsoft.com/office/drawing/2010/main" val="0"/>
                </a:ext>
              </a:extLst>
            </a:blip>
            <a:srcRect/>
            <a:stretch>
              <a:fillRect/>
            </a:stretch>
          </p:blipFill>
          <p:spPr bwMode="auto">
            <a:xfrm>
              <a:off x="138114" y="3789040"/>
              <a:ext cx="4037632" cy="2918718"/>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tangolo 10"/>
            <p:cNvSpPr/>
            <p:nvPr/>
          </p:nvSpPr>
          <p:spPr>
            <a:xfrm rot="16200000">
              <a:off x="3239852" y="4977172"/>
              <a:ext cx="2016224" cy="360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Tristram</a:t>
              </a:r>
              <a:r>
                <a:rPr lang="en-US" sz="1400" dirty="0">
                  <a:solidFill>
                    <a:schemeClr val="tx1"/>
                  </a:solidFill>
                  <a:latin typeface="Gill Sans MT" panose="020B0502020104020203" pitchFamily="34" charset="0"/>
                </a:rPr>
                <a:t>+ 2011</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30807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0" y="44623"/>
            <a:ext cx="9144000" cy="27363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Gill Sans MT" panose="020B0502020104020203" pitchFamily="34" charset="0"/>
              </a:rPr>
              <a:t>Compton-thick material with large covering factor is needed by the ubiquitous presence of the iron line and the Compton reflection component</a:t>
            </a:r>
            <a:endParaRPr lang="en-US" sz="1600" dirty="0">
              <a:solidFill>
                <a:srgbClr val="FFC000"/>
              </a:solidFill>
              <a:latin typeface="Gill Sans MT" panose="020B0502020104020203" pitchFamily="34" charset="0"/>
            </a:endParaRPr>
          </a:p>
          <a:p>
            <a:pPr algn="ctr"/>
            <a:r>
              <a:rPr lang="en-US" sz="1600" dirty="0">
                <a:solidFill>
                  <a:schemeClr val="bg1"/>
                </a:solidFill>
                <a:latin typeface="Gill Sans MT" panose="020B0502020104020203" pitchFamily="34" charset="0"/>
              </a:rPr>
              <a:t>(Perola et al. 2002; Bianchi et al. 2004, 2009)</a:t>
            </a:r>
          </a:p>
          <a:p>
            <a:pPr algn="ctr">
              <a:spcBef>
                <a:spcPts val="1200"/>
              </a:spcBef>
            </a:pPr>
            <a:r>
              <a:rPr lang="en-US" sz="2000" dirty="0">
                <a:solidFill>
                  <a:schemeClr val="bg1"/>
                </a:solidFill>
                <a:latin typeface="Gill Sans MT" panose="020B0502020104020203" pitchFamily="34" charset="0"/>
              </a:rPr>
              <a:t>The line, typically unresolved (FWHM &lt; thousands km/s), must be produced far (BLR/torus/NLR). Current X-ray satellites resolve its FWHM only in a few objects and with limited information, leading to inconclusive estimates on its location</a:t>
            </a:r>
          </a:p>
          <a:p>
            <a:pPr algn="ct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Nandra</a:t>
            </a:r>
            <a:r>
              <a:rPr lang="en-US" sz="1600" dirty="0">
                <a:solidFill>
                  <a:schemeClr val="bg1"/>
                </a:solidFill>
                <a:latin typeface="Gill Sans MT" panose="020B0502020104020203" pitchFamily="34" charset="0"/>
              </a:rPr>
              <a:t> 2006, Shu et al. 2011)</a:t>
            </a:r>
            <a:endParaRPr lang="it-IT" sz="1600" u="sng" dirty="0">
              <a:solidFill>
                <a:schemeClr val="bg1"/>
              </a:solidFill>
              <a:latin typeface="Gill Sans MT" panose="020B0502020104020203" pitchFamily="34" charset="0"/>
            </a:endParaRPr>
          </a:p>
        </p:txBody>
      </p:sp>
      <p:grpSp>
        <p:nvGrpSpPr>
          <p:cNvPr id="2" name="Gruppo 1"/>
          <p:cNvGrpSpPr/>
          <p:nvPr/>
        </p:nvGrpSpPr>
        <p:grpSpPr>
          <a:xfrm>
            <a:off x="277912" y="3212976"/>
            <a:ext cx="4726136" cy="3433252"/>
            <a:chOff x="277912" y="3574200"/>
            <a:chExt cx="4321869" cy="3216044"/>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12" y="3754220"/>
              <a:ext cx="4321869" cy="30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tangolo 9"/>
            <p:cNvSpPr/>
            <p:nvPr/>
          </p:nvSpPr>
          <p:spPr>
            <a:xfrm>
              <a:off x="422623" y="3574200"/>
              <a:ext cx="1213975"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Nandra 2006</a:t>
              </a:r>
              <a:endParaRPr lang="it-IT" sz="1400" dirty="0">
                <a:solidFill>
                  <a:schemeClr val="tx1"/>
                </a:solidFill>
                <a:latin typeface="Gill Sans MT" panose="020B0502020104020203" pitchFamily="34" charset="0"/>
              </a:endParaRPr>
            </a:p>
          </p:txBody>
        </p:sp>
      </p:grpSp>
      <p:grpSp>
        <p:nvGrpSpPr>
          <p:cNvPr id="3" name="Gruppo 2"/>
          <p:cNvGrpSpPr/>
          <p:nvPr/>
        </p:nvGrpSpPr>
        <p:grpSpPr>
          <a:xfrm>
            <a:off x="4644007" y="2471329"/>
            <a:ext cx="4393980" cy="3501798"/>
            <a:chOff x="5529545" y="3699481"/>
            <a:chExt cx="3677501" cy="3041887"/>
          </a:xfrm>
          <a:effectLst>
            <a:outerShdw blurRad="50800" dist="38100" dir="8100000" algn="tr" rotWithShape="0">
              <a:prstClr val="black">
                <a:alpha val="40000"/>
              </a:prstClr>
            </a:outerShdw>
          </a:effectLst>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545" y="3898236"/>
              <a:ext cx="3434943" cy="284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tangolo 10"/>
            <p:cNvSpPr/>
            <p:nvPr/>
          </p:nvSpPr>
          <p:spPr>
            <a:xfrm>
              <a:off x="8121001" y="3699481"/>
              <a:ext cx="1086045"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Shu+ 2011</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1965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2D2DC47-6BC3-46F1-B364-014A55A41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402310"/>
            <a:ext cx="5256584" cy="4029190"/>
          </a:xfrm>
          <a:prstGeom prst="rect">
            <a:avLst/>
          </a:prstGeom>
          <a:noFill/>
          <a:ln>
            <a:noFill/>
          </a:ln>
          <a:effectLst>
            <a:glow rad="101600">
              <a:schemeClr val="accent6">
                <a:satMod val="175000"/>
                <a:alpha val="40000"/>
              </a:schemeClr>
            </a:glo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arrotondato 4">
            <a:extLst>
              <a:ext uri="{FF2B5EF4-FFF2-40B4-BE49-F238E27FC236}">
                <a16:creationId xmlns:a16="http://schemas.microsoft.com/office/drawing/2014/main" id="{C5F9AB59-DB61-4098-9F60-7433C830B513}"/>
              </a:ext>
            </a:extLst>
          </p:cNvPr>
          <p:cNvSpPr/>
          <p:nvPr/>
        </p:nvSpPr>
        <p:spPr>
          <a:xfrm>
            <a:off x="539552" y="548680"/>
            <a:ext cx="8064896" cy="1196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Gill Sans MT" panose="020B0502020104020203" pitchFamily="34" charset="0"/>
              </a:rPr>
              <a:t>X-ray microcalorimeters </a:t>
            </a:r>
            <a:r>
              <a:rPr lang="en-US" sz="2000" b="1" dirty="0">
                <a:solidFill>
                  <a:schemeClr val="bg1"/>
                </a:solidFill>
                <a:latin typeface="Gill Sans MT" panose="020B0502020104020203" pitchFamily="34" charset="0"/>
              </a:rPr>
              <a:t>(XARM, Athena) will represent a breakthrough, to deconvolve all the components of the iron line, as for the optical lines</a:t>
            </a:r>
            <a:endParaRPr lang="it-IT" sz="2000"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340437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71500" y="4293096"/>
            <a:ext cx="9001000" cy="22322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X-ray spectra of Compton-thick sources are completely dominated by reflection features, and they typically do not show any variability even on long time scales: </a:t>
            </a:r>
            <a:r>
              <a:rPr lang="en-US" sz="2000" dirty="0">
                <a:solidFill>
                  <a:srgbClr val="FFC000"/>
                </a:solidFill>
                <a:latin typeface="Gill Sans MT" panose="020B0502020104020203" pitchFamily="34" charset="0"/>
              </a:rPr>
              <a:t>the narrow iron line and the Compton reflection component are mostly produced on parsec-scale distance</a:t>
            </a:r>
          </a:p>
          <a:p>
            <a:pPr algn="ctr">
              <a:spcBef>
                <a:spcPts val="1200"/>
              </a:spcBef>
            </a:pPr>
            <a:r>
              <a:rPr lang="en-US" sz="2000" dirty="0">
                <a:solidFill>
                  <a:schemeClr val="bg1"/>
                </a:solidFill>
                <a:latin typeface="Gill Sans MT" panose="020B0502020104020203" pitchFamily="34" charset="0"/>
              </a:rPr>
              <a:t>In principle, the geometry and distance of the torus could be estimated by doing accurate X-ray reverberation analysis of the iron line and the Compton reflection component (possible with </a:t>
            </a:r>
            <a:r>
              <a:rPr lang="en-US" sz="2000" dirty="0" err="1">
                <a:solidFill>
                  <a:schemeClr val="bg1"/>
                </a:solidFill>
                <a:latin typeface="Gill Sans MT" panose="020B0502020104020203" pitchFamily="34" charset="0"/>
              </a:rPr>
              <a:t>eXTP</a:t>
            </a:r>
            <a:r>
              <a:rPr lang="en-US" sz="2000" dirty="0">
                <a:solidFill>
                  <a:schemeClr val="bg1"/>
                </a:solidFill>
                <a:latin typeface="Gill Sans MT" panose="020B0502020104020203" pitchFamily="34" charset="0"/>
              </a:rPr>
              <a:t>)</a:t>
            </a:r>
            <a:endParaRPr lang="it-IT" sz="2000" dirty="0">
              <a:solidFill>
                <a:schemeClr val="bg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8" name="Rettangolo arrotondato 7"/>
              <p:cNvSpPr/>
              <p:nvPr/>
            </p:nvSpPr>
            <p:spPr>
              <a:xfrm>
                <a:off x="5152112" y="44624"/>
                <a:ext cx="3956392" cy="3888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ill Sans MT" panose="020B0502020104020203" pitchFamily="34" charset="0"/>
                  </a:rPr>
                  <a:t>In NGC 4945 the iron line and reflection component are imaged, on projected scales of </a:t>
                </a:r>
                <a14:m>
                  <m:oMath xmlns:m="http://schemas.openxmlformats.org/officeDocument/2006/math">
                    <m:r>
                      <a:rPr lang="en-US" sz="2000" i="1" dirty="0" smtClean="0">
                        <a:latin typeface="Cambria Math" panose="02040503050406030204" pitchFamily="18" charset="0"/>
                      </a:rPr>
                      <m:t>∼200×100 </m:t>
                    </m:r>
                  </m:oMath>
                </a14:m>
                <a:r>
                  <a:rPr lang="en-US" sz="2000" dirty="0">
                    <a:latin typeface="Gill Sans MT" panose="020B0502020104020203" pitchFamily="34" charset="0"/>
                  </a:rPr>
                  <a:t>pc</a:t>
                </a:r>
              </a:p>
              <a:p>
                <a:pPr algn="ctr"/>
                <a:r>
                  <a:rPr lang="en-US" sz="2000" dirty="0">
                    <a:latin typeface="Gill Sans MT" panose="020B0502020104020203" pitchFamily="34" charset="0"/>
                  </a:rPr>
                  <a:t>The central </a:t>
                </a:r>
                <a14:m>
                  <m:oMath xmlns:m="http://schemas.openxmlformats.org/officeDocument/2006/math">
                    <m:r>
                      <a:rPr lang="en-US" sz="2000" i="1" dirty="0" smtClean="0">
                        <a:latin typeface="Cambria Math" panose="02040503050406030204" pitchFamily="18" charset="0"/>
                      </a:rPr>
                      <m:t>30</m:t>
                    </m:r>
                  </m:oMath>
                </a14:m>
                <a:r>
                  <a:rPr lang="en-US" sz="2000" dirty="0">
                    <a:latin typeface="Gill Sans MT" panose="020B0502020104020203" pitchFamily="34" charset="0"/>
                  </a:rPr>
                  <a:t> pc accounts for about </a:t>
                </a:r>
                <a14:m>
                  <m:oMath xmlns:m="http://schemas.openxmlformats.org/officeDocument/2006/math">
                    <m:r>
                      <a:rPr lang="en-US" sz="2000" i="1" dirty="0" smtClean="0">
                        <a:latin typeface="Cambria Math" panose="02040503050406030204" pitchFamily="18" charset="0"/>
                      </a:rPr>
                      <m:t>50%</m:t>
                    </m:r>
                  </m:oMath>
                </a14:m>
                <a:r>
                  <a:rPr lang="en-US" sz="2000" dirty="0">
                    <a:latin typeface="Gill Sans MT" panose="020B0502020104020203" pitchFamily="34" charset="0"/>
                  </a:rPr>
                  <a:t> of the whole emission</a:t>
                </a:r>
              </a:p>
              <a:p>
                <a:pPr algn="ctr"/>
                <a:r>
                  <a:rPr lang="en-US" sz="2000" dirty="0">
                    <a:latin typeface="Gill Sans MT" panose="020B0502020104020203" pitchFamily="34" charset="0"/>
                  </a:rPr>
                  <a:t>The structure is non-homogeneous, with visible clumps and empty regions with sizes of the order of tens of pc</a:t>
                </a:r>
              </a:p>
            </p:txBody>
          </p:sp>
        </mc:Choice>
        <mc:Fallback xmlns="">
          <p:sp>
            <p:nvSpPr>
              <p:cNvPr id="8" name="Rettangolo arrotondato 7"/>
              <p:cNvSpPr>
                <a:spLocks noRot="1" noChangeAspect="1" noMove="1" noResize="1" noEditPoints="1" noAdjustHandles="1" noChangeArrowheads="1" noChangeShapeType="1" noTextEdit="1"/>
              </p:cNvSpPr>
              <p:nvPr/>
            </p:nvSpPr>
            <p:spPr>
              <a:xfrm>
                <a:off x="5152112" y="44624"/>
                <a:ext cx="3956392" cy="3888432"/>
              </a:xfrm>
              <a:prstGeom prst="roundRect">
                <a:avLst/>
              </a:prstGeom>
              <a:blipFill>
                <a:blip r:embed="rId2"/>
                <a:stretch>
                  <a:fillRect/>
                </a:stretch>
              </a:blipFill>
              <a:ln>
                <a:noFill/>
              </a:ln>
            </p:spPr>
            <p:txBody>
              <a:bodyPr/>
              <a:lstStyle/>
              <a:p>
                <a:r>
                  <a:rPr lang="en-US">
                    <a:noFill/>
                  </a:rPr>
                  <a:t> </a:t>
                </a:r>
              </a:p>
            </p:txBody>
          </p:sp>
        </mc:Fallback>
      </mc:AlternateContent>
      <p:grpSp>
        <p:nvGrpSpPr>
          <p:cNvPr id="2" name="Gruppo 1"/>
          <p:cNvGrpSpPr/>
          <p:nvPr/>
        </p:nvGrpSpPr>
        <p:grpSpPr>
          <a:xfrm>
            <a:off x="91383" y="766936"/>
            <a:ext cx="5184576" cy="2443807"/>
            <a:chOff x="107504" y="260648"/>
            <a:chExt cx="5184576" cy="2443807"/>
          </a:xfrm>
        </p:grpSpPr>
        <p:grpSp>
          <p:nvGrpSpPr>
            <p:cNvPr id="6" name="Gruppo 5"/>
            <p:cNvGrpSpPr/>
            <p:nvPr/>
          </p:nvGrpSpPr>
          <p:grpSpPr>
            <a:xfrm>
              <a:off x="107504" y="260648"/>
              <a:ext cx="5184576" cy="2443807"/>
              <a:chOff x="107504" y="116632"/>
              <a:chExt cx="5609331" cy="2587823"/>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5609331" cy="2587823"/>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964474" y="2407677"/>
                <a:ext cx="898732" cy="277027"/>
              </a:xfrm>
              <a:prstGeom prst="rect">
                <a:avLst/>
              </a:prstGeom>
              <a:noFill/>
            </p:spPr>
            <p:txBody>
              <a:bodyPr wrap="none" rtlCol="0">
                <a:spAutoFit/>
              </a:bodyPr>
              <a:lstStyle/>
              <a:p>
                <a:r>
                  <a:rPr lang="en-US" sz="1100" dirty="0">
                    <a:solidFill>
                      <a:schemeClr val="bg1"/>
                    </a:solidFill>
                    <a:latin typeface="Gill Sans MT" panose="020B0502020104020203" pitchFamily="34" charset="0"/>
                  </a:rPr>
                  <a:t>6.2-6.7 keV</a:t>
                </a:r>
                <a:endParaRPr lang="it-IT" sz="1100" dirty="0">
                  <a:solidFill>
                    <a:schemeClr val="bg1"/>
                  </a:solidFill>
                  <a:latin typeface="Gill Sans MT" panose="020B0502020104020203" pitchFamily="34" charset="0"/>
                </a:endParaRPr>
              </a:p>
            </p:txBody>
          </p:sp>
          <p:sp>
            <p:nvSpPr>
              <p:cNvPr id="7" name="CasellaDiTesto 6"/>
              <p:cNvSpPr txBox="1"/>
              <p:nvPr/>
            </p:nvSpPr>
            <p:spPr>
              <a:xfrm>
                <a:off x="4811953" y="2375302"/>
                <a:ext cx="756516" cy="277027"/>
              </a:xfrm>
              <a:prstGeom prst="rect">
                <a:avLst/>
              </a:prstGeom>
              <a:noFill/>
            </p:spPr>
            <p:txBody>
              <a:bodyPr wrap="none" rtlCol="0">
                <a:spAutoFit/>
              </a:bodyPr>
              <a:lstStyle/>
              <a:p>
                <a:r>
                  <a:rPr lang="en-US" sz="1100" dirty="0">
                    <a:solidFill>
                      <a:schemeClr val="bg1"/>
                    </a:solidFill>
                    <a:latin typeface="Gill Sans MT" panose="020B0502020104020203" pitchFamily="34" charset="0"/>
                  </a:rPr>
                  <a:t>3-10 keV</a:t>
                </a:r>
                <a:endParaRPr lang="it-IT" sz="1100" dirty="0">
                  <a:solidFill>
                    <a:schemeClr val="bg1"/>
                  </a:solidFill>
                  <a:latin typeface="Gill Sans MT" panose="020B0502020104020203" pitchFamily="34" charset="0"/>
                </a:endParaRPr>
              </a:p>
            </p:txBody>
          </p:sp>
        </p:grpSp>
        <p:sp>
          <p:nvSpPr>
            <p:cNvPr id="10" name="Rettangolo 9"/>
            <p:cNvSpPr/>
            <p:nvPr/>
          </p:nvSpPr>
          <p:spPr>
            <a:xfrm>
              <a:off x="1691680" y="331496"/>
              <a:ext cx="2016224" cy="36004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Marinucci</a:t>
              </a:r>
              <a:r>
                <a:rPr lang="en-US" sz="1400" dirty="0">
                  <a:solidFill>
                    <a:schemeClr val="tx1"/>
                  </a:solidFill>
                  <a:latin typeface="Gill Sans MT" panose="020B0502020104020203" pitchFamily="34" charset="0"/>
                </a:rPr>
                <a:t>+ 2012, 2017</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6334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44624"/>
            <a:ext cx="8928992" cy="523220"/>
          </a:xfrm>
          <a:prstGeom prst="rect">
            <a:avLst/>
          </a:prstGeom>
        </p:spPr>
        <p:txBody>
          <a:bodyPr wrap="square">
            <a:spAutoFit/>
          </a:bodyPr>
          <a:lstStyle/>
          <a:p>
            <a:pPr algn="ctr"/>
            <a:r>
              <a:rPr lang="en-US" sz="2800" b="1" cap="small" dirty="0">
                <a:solidFill>
                  <a:srgbClr val="FFC000"/>
                </a:solidFill>
                <a:latin typeface="Gill Sans MT" panose="020B0502020104020203" pitchFamily="34" charset="0"/>
              </a:rPr>
              <a:t>Absorption from gas in the Host Galaxy</a:t>
            </a:r>
            <a:endParaRPr lang="it-IT" sz="2800" b="1" cap="small" dirty="0">
              <a:solidFill>
                <a:srgbClr val="FFC000"/>
              </a:solidFill>
              <a:latin typeface="Gill Sans MT" panose="020B0502020104020203" pitchFamily="34" charset="0"/>
            </a:endParaRPr>
          </a:p>
        </p:txBody>
      </p:sp>
      <p:sp>
        <p:nvSpPr>
          <p:cNvPr id="5" name="Rettangolo arrotondato 4"/>
          <p:cNvSpPr/>
          <p:nvPr/>
        </p:nvSpPr>
        <p:spPr>
          <a:xfrm>
            <a:off x="611560" y="548680"/>
            <a:ext cx="7920880" cy="2520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b="1" dirty="0">
                <a:solidFill>
                  <a:srgbClr val="FFC000"/>
                </a:solidFill>
                <a:latin typeface="Gill Sans MT" panose="020B0502020104020203" pitchFamily="34" charset="0"/>
              </a:rPr>
              <a:t>The lowest column densities are consistent with the optical reddening in the host galaxy</a:t>
            </a:r>
          </a:p>
          <a:p>
            <a:pPr algn="ctr">
              <a:spcAft>
                <a:spcPts val="1200"/>
              </a:spcAft>
            </a:pPr>
            <a:r>
              <a:rPr lang="en-US" sz="2000" dirty="0">
                <a:latin typeface="Gill Sans MT" panose="020B0502020104020203" pitchFamily="34" charset="0"/>
              </a:rPr>
              <a:t>Early evidence of obscuration by the host galaxy gaseous disk came from optically selected AGN samples, which avoid edge-on systems, confirmed by the SDSS survey</a:t>
            </a:r>
          </a:p>
          <a:p>
            <a:pPr algn="ctr">
              <a:spcAft>
                <a:spcPts val="1200"/>
              </a:spcAft>
            </a:pPr>
            <a:r>
              <a:rPr lang="en-US" sz="1600" dirty="0">
                <a:latin typeface="Gill Sans MT" panose="020B0502020104020203" pitchFamily="34" charset="0"/>
              </a:rPr>
              <a:t>(</a:t>
            </a:r>
            <a:r>
              <a:rPr lang="en-US" sz="1600" dirty="0" err="1">
                <a:latin typeface="Gill Sans MT" panose="020B0502020104020203" pitchFamily="34" charset="0"/>
              </a:rPr>
              <a:t>Maiolino</a:t>
            </a:r>
            <a:r>
              <a:rPr lang="en-US" sz="1600" dirty="0">
                <a:latin typeface="Gill Sans MT" panose="020B0502020104020203" pitchFamily="34" charset="0"/>
              </a:rPr>
              <a:t> &amp; Rieke 1995, Lagos et al. 2011)</a:t>
            </a:r>
            <a:endParaRPr lang="it-IT" sz="1600" dirty="0">
              <a:latin typeface="Gill Sans MT" panose="020B0502020104020203" pitchFamily="34" charset="0"/>
            </a:endParaRPr>
          </a:p>
        </p:txBody>
      </p:sp>
      <p:sp>
        <p:nvSpPr>
          <p:cNvPr id="6" name="Rettangolo arrotondato 5"/>
          <p:cNvSpPr/>
          <p:nvPr/>
        </p:nvSpPr>
        <p:spPr>
          <a:xfrm>
            <a:off x="539552" y="3652428"/>
            <a:ext cx="4824536" cy="2664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Further direct evidence for obscuration on large scales was obtained through high-resolution HST images, showing that dust lanes at distances of hundreds of parsecs are very common in </a:t>
            </a:r>
            <a:r>
              <a:rPr lang="en-US" sz="2000" dirty="0" err="1">
                <a:solidFill>
                  <a:schemeClr val="bg1"/>
                </a:solidFill>
                <a:latin typeface="Gill Sans MT" panose="020B0502020104020203" pitchFamily="34" charset="0"/>
              </a:rPr>
              <a:t>Seyfert</a:t>
            </a:r>
            <a:r>
              <a:rPr lang="en-US" sz="2000" dirty="0">
                <a:solidFill>
                  <a:schemeClr val="bg1"/>
                </a:solidFill>
                <a:latin typeface="Gill Sans MT" panose="020B0502020104020203" pitchFamily="34" charset="0"/>
              </a:rPr>
              <a:t> galaxies</a:t>
            </a:r>
          </a:p>
          <a:p>
            <a:pPr algn="ct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Malkan</a:t>
            </a:r>
            <a:r>
              <a:rPr lang="en-US" sz="1600" dirty="0">
                <a:solidFill>
                  <a:schemeClr val="bg1"/>
                </a:solidFill>
                <a:latin typeface="Gill Sans MT" panose="020B0502020104020203" pitchFamily="34" charset="0"/>
              </a:rPr>
              <a:t> et al. 1998)</a:t>
            </a:r>
            <a:endParaRPr lang="it-IT" sz="1600" dirty="0">
              <a:solidFill>
                <a:schemeClr val="bg1"/>
              </a:solidFill>
              <a:latin typeface="Gill Sans MT" panose="020B0502020104020203" pitchFamily="34" charset="0"/>
            </a:endParaRPr>
          </a:p>
        </p:txBody>
      </p:sp>
      <p:grpSp>
        <p:nvGrpSpPr>
          <p:cNvPr id="2" name="Gruppo 1"/>
          <p:cNvGrpSpPr/>
          <p:nvPr/>
        </p:nvGrpSpPr>
        <p:grpSpPr>
          <a:xfrm>
            <a:off x="5769421" y="2975756"/>
            <a:ext cx="3267075" cy="3837620"/>
            <a:chOff x="5769421" y="2975756"/>
            <a:chExt cx="3267075" cy="383762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421" y="3155776"/>
              <a:ext cx="3267075" cy="36576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p:nvSpPr>
          <p:spPr>
            <a:xfrm>
              <a:off x="6804248" y="2975756"/>
              <a:ext cx="2016224"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Malkan</a:t>
              </a:r>
              <a:r>
                <a:rPr lang="en-US" sz="1400" dirty="0">
                  <a:solidFill>
                    <a:schemeClr val="tx1"/>
                  </a:solidFill>
                  <a:latin typeface="Gill Sans MT" panose="020B0502020104020203" pitchFamily="34" charset="0"/>
                </a:rPr>
                <a:t>+ 2008</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17422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35496" y="44624"/>
            <a:ext cx="3096344" cy="37444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These structures are (indirectly) correlated with Compton-thin X-ray obscuration</a:t>
            </a:r>
          </a:p>
          <a:p>
            <a:pPr algn="ctr"/>
            <a:r>
              <a:rPr lang="en-US" sz="1600" dirty="0">
                <a:solidFill>
                  <a:schemeClr val="bg1"/>
                </a:solidFill>
                <a:latin typeface="Gill Sans MT" panose="020B0502020104020203" pitchFamily="34" charset="0"/>
              </a:rPr>
              <a:t>(Guainazzi et al. 2005)</a:t>
            </a:r>
          </a:p>
          <a:p>
            <a:pPr algn="ctr">
              <a:spcBef>
                <a:spcPts val="1200"/>
              </a:spcBef>
            </a:pPr>
            <a:r>
              <a:rPr lang="en-US" sz="2000" dirty="0">
                <a:solidFill>
                  <a:srgbClr val="FFC000"/>
                </a:solidFill>
                <a:latin typeface="Gill Sans MT" panose="020B0502020104020203" pitchFamily="34" charset="0"/>
              </a:rPr>
              <a:t>The effect of dust lanes can be also seen directly as X-ray obscuration </a:t>
            </a:r>
            <a:r>
              <a:rPr lang="en-US" sz="2000" dirty="0">
                <a:solidFill>
                  <a:schemeClr val="bg1"/>
                </a:solidFill>
                <a:latin typeface="Gill Sans MT" panose="020B0502020104020203" pitchFamily="34" charset="0"/>
              </a:rPr>
              <a:t>towards the NLR soft X-ray emission</a:t>
            </a:r>
          </a:p>
          <a:p>
            <a:pPr algn="ctr"/>
            <a:r>
              <a:rPr lang="en-US" sz="1600" dirty="0">
                <a:solidFill>
                  <a:schemeClr val="bg1"/>
                </a:solidFill>
                <a:latin typeface="Gill Sans MT" panose="020B0502020104020203" pitchFamily="34" charset="0"/>
              </a:rPr>
              <a:t>(Bianchi et al. 2007)</a:t>
            </a:r>
            <a:endParaRPr lang="it-IT" sz="1600" dirty="0">
              <a:solidFill>
                <a:schemeClr val="bg1"/>
              </a:solidFill>
              <a:latin typeface="Gill Sans MT" panose="020B0502020104020203" pitchFamily="34" charset="0"/>
            </a:endParaRPr>
          </a:p>
        </p:txBody>
      </p:sp>
      <p:grpSp>
        <p:nvGrpSpPr>
          <p:cNvPr id="2" name="Gruppo 1"/>
          <p:cNvGrpSpPr/>
          <p:nvPr/>
        </p:nvGrpSpPr>
        <p:grpSpPr>
          <a:xfrm>
            <a:off x="2987824" y="44624"/>
            <a:ext cx="6120680" cy="3384376"/>
            <a:chOff x="2987824" y="44624"/>
            <a:chExt cx="6120680" cy="338437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09153"/>
              <a:ext cx="6120680" cy="3119847"/>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5328084" y="44624"/>
              <a:ext cx="1440160" cy="360040"/>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Bianchi+ 2007</a:t>
              </a:r>
              <a:endParaRPr lang="it-IT" sz="1400" dirty="0">
                <a:solidFill>
                  <a:schemeClr val="tx1"/>
                </a:solidFill>
                <a:latin typeface="Gill Sans MT" panose="020B0502020104020203" pitchFamily="34" charset="0"/>
              </a:endParaRPr>
            </a:p>
          </p:txBody>
        </p:sp>
      </p:grpSp>
      <p:sp>
        <p:nvSpPr>
          <p:cNvPr id="7" name="Rettangolo arrotondato 6"/>
          <p:cNvSpPr/>
          <p:nvPr/>
        </p:nvSpPr>
        <p:spPr>
          <a:xfrm>
            <a:off x="395566" y="4039810"/>
            <a:ext cx="8280890" cy="24855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The obscuration occurring on such large scales is limited by dynamical mass constraints</a:t>
            </a:r>
            <a:r>
              <a:rPr lang="en-US" sz="2000" dirty="0">
                <a:latin typeface="Gill Sans MT" panose="020B0502020104020203" pitchFamily="34" charset="0"/>
              </a:rPr>
              <a:t>, in order not to exceed the dynamical mass and have a covering factor large enough to account for the high number of observed Compton-thick sources: </a:t>
            </a:r>
            <a:r>
              <a:rPr lang="en-US" sz="2000" dirty="0">
                <a:solidFill>
                  <a:srgbClr val="FFC000"/>
                </a:solidFill>
                <a:latin typeface="Gill Sans MT" panose="020B0502020104020203" pitchFamily="34" charset="0"/>
              </a:rPr>
              <a:t>the bulk of the ubiquitous Compton reflection component and narrow neutral iron Kα line must come from a more compact region </a:t>
            </a:r>
            <a:r>
              <a:rPr lang="en-US" sz="1600" dirty="0">
                <a:latin typeface="Gill Sans MT" panose="020B0502020104020203" pitchFamily="34" charset="0"/>
              </a:rPr>
              <a:t>(</a:t>
            </a:r>
            <a:r>
              <a:rPr lang="en-US" sz="1600" dirty="0" err="1">
                <a:latin typeface="Gill Sans MT" panose="020B0502020104020203" pitchFamily="34" charset="0"/>
              </a:rPr>
              <a:t>Risaliti</a:t>
            </a:r>
            <a:r>
              <a:rPr lang="en-US" sz="1600" dirty="0">
                <a:latin typeface="Gill Sans MT" panose="020B0502020104020203" pitchFamily="34" charset="0"/>
              </a:rPr>
              <a:t> et al. 1999)</a:t>
            </a:r>
          </a:p>
        </p:txBody>
      </p:sp>
    </p:spTree>
    <p:extLst>
      <p:ext uri="{BB962C8B-B14F-4D97-AF65-F5344CB8AC3E}">
        <p14:creationId xmlns:p14="http://schemas.microsoft.com/office/powerpoint/2010/main" val="246725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339752" y="666562"/>
            <a:ext cx="4464496" cy="1754326"/>
          </a:xfrm>
          <a:prstGeom prst="rect">
            <a:avLst/>
          </a:prstGeom>
        </p:spPr>
        <p:txBody>
          <a:bodyPr wrap="square">
            <a:spAutoFit/>
          </a:bodyPr>
          <a:lstStyle/>
          <a:p>
            <a:pPr algn="ctr"/>
            <a:r>
              <a:rPr lang="en-US" sz="5400" b="1" cap="small" dirty="0">
                <a:solidFill>
                  <a:srgbClr val="FFC000"/>
                </a:solidFill>
                <a:effectLst>
                  <a:outerShdw blurRad="38100" dist="38100" dir="2700000" algn="tl">
                    <a:srgbClr val="000000">
                      <a:alpha val="43137"/>
                    </a:srgbClr>
                  </a:outerShdw>
                </a:effectLst>
                <a:latin typeface="Gill Sans MT" panose="020B0502020104020203" pitchFamily="34" charset="0"/>
              </a:rPr>
              <a:t>(Selected) Open Issues</a:t>
            </a:r>
            <a:endParaRPr lang="it-IT" sz="5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pic>
        <p:nvPicPr>
          <p:cNvPr id="2" name="Immagine 1">
            <a:extLst>
              <a:ext uri="{FF2B5EF4-FFF2-40B4-BE49-F238E27FC236}">
                <a16:creationId xmlns:a16="http://schemas.microsoft.com/office/drawing/2014/main" id="{D55451E7-CBFE-457D-B09B-AC5B4D863176}"/>
              </a:ext>
            </a:extLst>
          </p:cNvPr>
          <p:cNvPicPr>
            <a:picLocks noChangeAspect="1"/>
          </p:cNvPicPr>
          <p:nvPr/>
        </p:nvPicPr>
        <p:blipFill>
          <a:blip r:embed="rId2">
            <a:grayscl/>
          </a:blip>
          <a:stretch>
            <a:fillRect/>
          </a:stretch>
        </p:blipFill>
        <p:spPr>
          <a:xfrm>
            <a:off x="467544" y="2924944"/>
            <a:ext cx="8208912" cy="2736304"/>
          </a:xfrm>
          <a:prstGeom prst="rect">
            <a:avLst/>
          </a:prstGeom>
          <a:ln>
            <a:noFill/>
          </a:ln>
          <a:effectLst>
            <a:softEdge rad="112500"/>
          </a:effectLst>
        </p:spPr>
      </p:pic>
    </p:spTree>
    <p:extLst>
      <p:ext uri="{BB962C8B-B14F-4D97-AF65-F5344CB8AC3E}">
        <p14:creationId xmlns:p14="http://schemas.microsoft.com/office/powerpoint/2010/main" val="4258367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97468"/>
            <a:ext cx="5760640" cy="523220"/>
          </a:xfrm>
          <a:prstGeom prst="rect">
            <a:avLst/>
          </a:prstGeom>
        </p:spPr>
        <p:txBody>
          <a:bodyPr wrap="square">
            <a:spAutoFit/>
          </a:bodyPr>
          <a:lstStyle/>
          <a:p>
            <a:pPr algn="ctr"/>
            <a:r>
              <a:rPr lang="en-US" sz="2800" b="1" cap="small" dirty="0">
                <a:solidFill>
                  <a:srgbClr val="FFC000"/>
                </a:solidFill>
                <a:latin typeface="Gill Sans MT" panose="020B0502020104020203" pitchFamily="34" charset="0"/>
              </a:rPr>
              <a:t>True Type 2 Seyfert galaxies</a:t>
            </a:r>
            <a:endParaRPr lang="it-IT" sz="2800" b="1" cap="small" dirty="0">
              <a:solidFill>
                <a:srgbClr val="FFC000"/>
              </a:solidFill>
              <a:latin typeface="Gill Sans MT" panose="020B0502020104020203" pitchFamily="34" charset="0"/>
            </a:endParaRPr>
          </a:p>
        </p:txBody>
      </p:sp>
      <p:sp>
        <p:nvSpPr>
          <p:cNvPr id="5" name="Rettangolo arrotondato 4"/>
          <p:cNvSpPr/>
          <p:nvPr/>
        </p:nvSpPr>
        <p:spPr>
          <a:xfrm>
            <a:off x="125760" y="757621"/>
            <a:ext cx="8892480" cy="1512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About half of the brightest Seyfert 2 galaxies appear not to have hidden BLR in their optical spectra, even when high-quality spectropolarimetric data are analysed </a:t>
            </a:r>
            <a:r>
              <a:rPr lang="en-US" sz="1600" dirty="0">
                <a:solidFill>
                  <a:schemeClr val="bg1"/>
                </a:solidFill>
                <a:latin typeface="Gill Sans MT" panose="020B0502020104020203" pitchFamily="34" charset="0"/>
              </a:rPr>
              <a:t>(Veilleux et al. 1997, Tran 2001)</a:t>
            </a:r>
            <a:endParaRPr lang="it-IT" sz="1600" dirty="0">
              <a:solidFill>
                <a:schemeClr val="bg1"/>
              </a:solidFill>
              <a:latin typeface="Gill Sans MT" panose="020B0502020104020203" pitchFamily="34" charset="0"/>
            </a:endParaRPr>
          </a:p>
        </p:txBody>
      </p:sp>
      <p:sp>
        <p:nvSpPr>
          <p:cNvPr id="6" name="Rettangolo arrotondato 5"/>
          <p:cNvSpPr/>
          <p:nvPr/>
        </p:nvSpPr>
        <p:spPr>
          <a:xfrm>
            <a:off x="215516" y="2245939"/>
            <a:ext cx="8712968" cy="20162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They may be associated with inefficient (low covering factor/column density) or obscured mirrors </a:t>
            </a: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Heisler</a:t>
            </a:r>
            <a:r>
              <a:rPr lang="en-US" sz="1600" dirty="0">
                <a:solidFill>
                  <a:schemeClr val="bg1"/>
                </a:solidFill>
                <a:latin typeface="Gill Sans MT" panose="020B0502020104020203" pitchFamily="34" charset="0"/>
              </a:rPr>
              <a:t> et al. 1997)</a:t>
            </a:r>
          </a:p>
          <a:p>
            <a:pPr algn="ctr">
              <a:spcBef>
                <a:spcPts val="1200"/>
              </a:spcBef>
            </a:pPr>
            <a:r>
              <a:rPr lang="en-US" sz="2000" dirty="0">
                <a:solidFill>
                  <a:schemeClr val="bg1"/>
                </a:solidFill>
                <a:latin typeface="Gill Sans MT" panose="020B0502020104020203" pitchFamily="34" charset="0"/>
              </a:rPr>
              <a:t>A stronger contribution/dilution from the host galaxy or from a circumnuclear starburst can also make the detection of polarized broad lines harder</a:t>
            </a:r>
          </a:p>
          <a:p>
            <a:pPr algn="ctr"/>
            <a:r>
              <a:rPr lang="en-US" sz="1600" dirty="0">
                <a:solidFill>
                  <a:schemeClr val="bg1"/>
                </a:solidFill>
                <a:latin typeface="Gill Sans MT" panose="020B0502020104020203" pitchFamily="34" charset="0"/>
              </a:rPr>
              <a:t>(Alexander 2001, Gu et al. 2001)</a:t>
            </a:r>
            <a:endParaRPr lang="it-IT" sz="1600" dirty="0">
              <a:solidFill>
                <a:schemeClr val="bg1"/>
              </a:solidFill>
              <a:latin typeface="Gill Sans MT" panose="020B0502020104020203" pitchFamily="34" charset="0"/>
            </a:endParaRPr>
          </a:p>
        </p:txBody>
      </p:sp>
      <p:sp>
        <p:nvSpPr>
          <p:cNvPr id="10" name="Rettangolo arrotondato 9"/>
          <p:cNvSpPr/>
          <p:nvPr/>
        </p:nvSpPr>
        <p:spPr>
          <a:xfrm>
            <a:off x="179512" y="4581128"/>
            <a:ext cx="8784976" cy="2160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Gill Sans MT" panose="020B0502020104020203" pitchFamily="34" charset="0"/>
              </a:rPr>
              <a:t>A number of Sy2s without polarized broad lines may be genuine type 2 </a:t>
            </a:r>
            <a:r>
              <a:rPr lang="en-US" sz="2000" b="1" dirty="0" err="1">
                <a:solidFill>
                  <a:srgbClr val="FFC000"/>
                </a:solidFill>
                <a:latin typeface="Gill Sans MT" panose="020B0502020104020203" pitchFamily="34" charset="0"/>
              </a:rPr>
              <a:t>Seyferts</a:t>
            </a:r>
            <a:r>
              <a:rPr lang="en-US" sz="2000" b="1" dirty="0">
                <a:solidFill>
                  <a:srgbClr val="FFC000"/>
                </a:solidFill>
                <a:latin typeface="Gill Sans MT" panose="020B0502020104020203" pitchFamily="34" charset="0"/>
              </a:rPr>
              <a:t>: they intrinsically lack a BLR</a:t>
            </a:r>
          </a:p>
          <a:p>
            <a:pPr algn="ctr">
              <a:spcBef>
                <a:spcPts val="1200"/>
              </a:spcBef>
            </a:pPr>
            <a:r>
              <a:rPr lang="en-US" sz="2000" dirty="0">
                <a:latin typeface="Gill Sans MT" panose="020B0502020104020203" pitchFamily="34" charset="0"/>
              </a:rPr>
              <a:t>Sy2s with polarized broad lines are more easily associated with truly obscured Sy1s, while Sy2s without polarized broad lines preferentially host weak AGN, possibly incapable of generating a classical BLR </a:t>
            </a:r>
            <a:r>
              <a:rPr lang="en-US" sz="1600" dirty="0">
                <a:latin typeface="Gill Sans MT" panose="020B0502020104020203" pitchFamily="34" charset="0"/>
              </a:rPr>
              <a:t>(Veilleux et al. 1997, Tran 2001)</a:t>
            </a:r>
          </a:p>
        </p:txBody>
      </p:sp>
    </p:spTree>
    <p:extLst>
      <p:ext uri="{BB962C8B-B14F-4D97-AF65-F5344CB8AC3E}">
        <p14:creationId xmlns:p14="http://schemas.microsoft.com/office/powerpoint/2010/main" val="17124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noChangeArrowheads="1"/>
          </p:cNvSpPr>
          <p:nvPr/>
        </p:nvSpPr>
        <p:spPr bwMode="auto">
          <a:xfrm>
            <a:off x="3765550" y="4955281"/>
            <a:ext cx="5270946" cy="1714079"/>
          </a:xfrm>
          <a:prstGeom prst="roundRect">
            <a:avLst>
              <a:gd name="adj" fmla="val 16667"/>
            </a:avLst>
          </a:prstGeom>
          <a:noFill/>
          <a:ln w="9360">
            <a:noFill/>
            <a:miter lim="800000"/>
            <a:headEnd/>
            <a:tailEnd/>
          </a:ln>
        </p:spPr>
        <p:txBody>
          <a:bodyPr lIns="90000" tIns="60840" rIns="90000" bIns="45000" anchor="ctr"/>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chemeClr val="bg1"/>
                </a:solidFill>
                <a:latin typeface="Gill Sans MT" panose="020B0502020104020203" pitchFamily="34" charset="0"/>
              </a:rPr>
              <a:t>Broad optical lines in the polarized spectrum of the archetypal </a:t>
            </a:r>
            <a:r>
              <a:rPr lang="en-US" sz="2000" dirty="0" err="1">
                <a:solidFill>
                  <a:schemeClr val="bg1"/>
                </a:solidFill>
                <a:latin typeface="Gill Sans MT" panose="020B0502020104020203" pitchFamily="34" charset="0"/>
              </a:rPr>
              <a:t>Seyfert</a:t>
            </a:r>
            <a:r>
              <a:rPr lang="en-US" sz="2000" dirty="0">
                <a:solidFill>
                  <a:schemeClr val="bg1"/>
                </a:solidFill>
                <a:latin typeface="Gill Sans MT" panose="020B0502020104020203" pitchFamily="34" charset="0"/>
              </a:rPr>
              <a:t> 2, NGC 1068, led </a:t>
            </a:r>
            <a:r>
              <a:rPr lang="en-US" sz="2000" dirty="0" err="1">
                <a:solidFill>
                  <a:schemeClr val="bg1"/>
                </a:solidFill>
                <a:latin typeface="Gill Sans MT" panose="020B0502020104020203" pitchFamily="34" charset="0"/>
              </a:rPr>
              <a:t>Antonucci</a:t>
            </a:r>
            <a:r>
              <a:rPr lang="en-US" sz="2000" dirty="0">
                <a:solidFill>
                  <a:schemeClr val="bg1"/>
                </a:solidFill>
                <a:latin typeface="Gill Sans MT" panose="020B0502020104020203" pitchFamily="34" charset="0"/>
              </a:rPr>
              <a:t> (1993) to postulate the equivalence between Type 1 and Type 2 AGN, any observational difference due to </a:t>
            </a:r>
            <a:r>
              <a:rPr lang="en-US" sz="2000" dirty="0">
                <a:solidFill>
                  <a:srgbClr val="FFC000"/>
                </a:solidFill>
                <a:latin typeface="Gill Sans MT" panose="020B0502020104020203" pitchFamily="34" charset="0"/>
              </a:rPr>
              <a:t>obscuration</a:t>
            </a:r>
            <a:r>
              <a:rPr lang="en-US" sz="2000" dirty="0">
                <a:solidFill>
                  <a:schemeClr val="bg1"/>
                </a:solidFill>
                <a:latin typeface="Gill Sans MT" panose="020B0502020104020203" pitchFamily="34" charset="0"/>
              </a:rPr>
              <a:t> along the line-of-sight to the source</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92075"/>
            <a:ext cx="4608513" cy="4678363"/>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2193925"/>
            <a:ext cx="3636962" cy="458787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ttangolo arrotondato 1"/>
          <p:cNvSpPr/>
          <p:nvPr/>
        </p:nvSpPr>
        <p:spPr>
          <a:xfrm>
            <a:off x="35495" y="30063"/>
            <a:ext cx="4444429" cy="21328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Gill Sans MT" panose="020B0502020104020203" pitchFamily="34" charset="0"/>
              </a:rPr>
              <a:t>Antonucci</a:t>
            </a:r>
            <a:r>
              <a:rPr lang="en-US" sz="2000" dirty="0">
                <a:latin typeface="Gill Sans MT" panose="020B0502020104020203" pitchFamily="34" charset="0"/>
              </a:rPr>
              <a:t> (1984) found a perpendicular alignment of optical </a:t>
            </a:r>
            <a:r>
              <a:rPr lang="en-US" sz="2000" dirty="0">
                <a:solidFill>
                  <a:srgbClr val="FFC000"/>
                </a:solidFill>
                <a:latin typeface="Gill Sans MT" panose="020B0502020104020203" pitchFamily="34" charset="0"/>
              </a:rPr>
              <a:t>polarization</a:t>
            </a:r>
            <a:r>
              <a:rPr lang="en-US" sz="2000" dirty="0">
                <a:latin typeface="Gill Sans MT" panose="020B0502020104020203" pitchFamily="34" charset="0"/>
              </a:rPr>
              <a:t> relative to the radio axis in a sample of radio galaxies, as due to scattering of photons originally emitted in the ‘vertical’ direction</a:t>
            </a:r>
            <a:endParaRPr lang="it-IT" sz="2000" dirty="0">
              <a:latin typeface="Gill Sans MT" panose="020B0502020104020203" pitchFamily="34" charset="0"/>
            </a:endParaRPr>
          </a:p>
        </p:txBody>
      </p:sp>
      <p:sp>
        <p:nvSpPr>
          <p:cNvPr id="4" name="Rettangolo 3">
            <a:extLst>
              <a:ext uri="{FF2B5EF4-FFF2-40B4-BE49-F238E27FC236}">
                <a16:creationId xmlns:a16="http://schemas.microsoft.com/office/drawing/2014/main" id="{811E532D-4FC6-4121-B00D-92D1E9B409DD}"/>
              </a:ext>
            </a:extLst>
          </p:cNvPr>
          <p:cNvSpPr/>
          <p:nvPr/>
        </p:nvSpPr>
        <p:spPr>
          <a:xfrm>
            <a:off x="4479924" y="3933056"/>
            <a:ext cx="4556572" cy="792088"/>
          </a:xfrm>
          <a:prstGeom prst="rect">
            <a:avLst/>
          </a:prstGeom>
          <a:solidFill>
            <a:srgbClr val="FFFF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69118268"/>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ttangolo arrotondato 3"/>
              <p:cNvSpPr/>
              <p:nvPr/>
            </p:nvSpPr>
            <p:spPr>
              <a:xfrm>
                <a:off x="71500" y="44624"/>
                <a:ext cx="9001000" cy="26642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If the BLR is part of a disk wind, it cannot form if its launching radius falls below a critical radius: the innermost orbit of a classic Shakura &amp; Sunyaev (1973) disk </a:t>
                </a: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Nicastro</a:t>
                </a:r>
                <a:r>
                  <a:rPr lang="en-US" sz="1600" dirty="0">
                    <a:solidFill>
                      <a:schemeClr val="bg1"/>
                    </a:solidFill>
                    <a:latin typeface="Gill Sans MT" panose="020B0502020104020203" pitchFamily="34" charset="0"/>
                  </a:rPr>
                  <a:t> 2000)</a:t>
                </a:r>
                <a:r>
                  <a:rPr lang="en-US" sz="2000" dirty="0">
                    <a:solidFill>
                      <a:schemeClr val="bg1"/>
                    </a:solidFill>
                    <a:latin typeface="Gill Sans MT" panose="020B0502020104020203" pitchFamily="34" charset="0"/>
                  </a:rPr>
                  <a:t>, or the transition radius to a radiatively inefficient accretion flow </a:t>
                </a:r>
                <a:r>
                  <a:rPr lang="en-US" sz="1600" dirty="0">
                    <a:solidFill>
                      <a:schemeClr val="bg1"/>
                    </a:solidFill>
                    <a:latin typeface="Gill Sans MT" panose="020B0502020104020203" pitchFamily="34" charset="0"/>
                  </a:rPr>
                  <a:t>(Trump et al. 2011)</a:t>
                </a:r>
              </a:p>
              <a:p>
                <a:pPr algn="ctr">
                  <a:spcBef>
                    <a:spcPts val="1200"/>
                  </a:spcBef>
                </a:pPr>
                <a:r>
                  <a:rPr lang="en-US" sz="2000" b="1" dirty="0">
                    <a:solidFill>
                      <a:srgbClr val="FFC000"/>
                    </a:solidFill>
                    <a:latin typeface="Gill Sans MT" panose="020B0502020104020203" pitchFamily="34" charset="0"/>
                  </a:rPr>
                  <a:t>No BLR forms for Eddington rates lower than a critical value</a:t>
                </a:r>
              </a:p>
              <a:p>
                <a:pPr algn="ctr"/>
                <a:r>
                  <a:rPr lang="en-US" sz="2000" b="1" dirty="0">
                    <a:solidFill>
                      <a:srgbClr val="FFC000"/>
                    </a:solidFill>
                    <a:latin typeface="Gill Sans MT" panose="020B0502020104020203" pitchFamily="34" charset="0"/>
                  </a:rPr>
                  <a:t>(</a:t>
                </a:r>
                <a14:m>
                  <m:oMath xmlns:m="http://schemas.openxmlformats.org/officeDocument/2006/math">
                    <m:r>
                      <a:rPr lang="en-US" sz="2000" b="1" i="1" dirty="0" smtClean="0">
                        <a:solidFill>
                          <a:srgbClr val="FFC000"/>
                        </a:solidFill>
                        <a:latin typeface="Cambria Math" panose="02040503050406030204" pitchFamily="18" charset="0"/>
                      </a:rPr>
                      <m:t>~</m:t>
                    </m:r>
                    <m:r>
                      <a:rPr lang="en-US" sz="2000" b="1" i="1" dirty="0" smtClean="0">
                        <a:solidFill>
                          <a:srgbClr val="FFC000"/>
                        </a:solidFill>
                        <a:latin typeface="Cambria Math" panose="02040503050406030204" pitchFamily="18" charset="0"/>
                      </a:rPr>
                      <m:t>𝟐</m:t>
                    </m:r>
                    <m:r>
                      <a:rPr lang="en-US" sz="2000" b="1" i="1" dirty="0" smtClean="0">
                        <a:solidFill>
                          <a:srgbClr val="FFC000"/>
                        </a:solidFill>
                        <a:latin typeface="Cambria Math" panose="02040503050406030204" pitchFamily="18" charset="0"/>
                      </a:rPr>
                      <m:t>×</m:t>
                    </m:r>
                    <m:sSup>
                      <m:sSupPr>
                        <m:ctrlPr>
                          <a:rPr lang="en-US" sz="2000" b="1" i="1" dirty="0" smtClean="0">
                            <a:solidFill>
                              <a:srgbClr val="FFC000"/>
                            </a:solidFill>
                            <a:latin typeface="Cambria Math" panose="02040503050406030204" pitchFamily="18" charset="0"/>
                          </a:rPr>
                        </m:ctrlPr>
                      </m:sSupPr>
                      <m:e>
                        <m:r>
                          <a:rPr lang="en-US" sz="2000" b="1" i="1" dirty="0" smtClean="0">
                            <a:solidFill>
                              <a:srgbClr val="FFC000"/>
                            </a:solidFill>
                            <a:latin typeface="Cambria Math" panose="02040503050406030204" pitchFamily="18" charset="0"/>
                          </a:rPr>
                          <m:t>𝟏𝟎</m:t>
                        </m:r>
                      </m:e>
                      <m:sup>
                        <m:r>
                          <a:rPr lang="en-US" sz="2000" b="1" i="1" dirty="0" smtClean="0">
                            <a:solidFill>
                              <a:srgbClr val="FFC000"/>
                            </a:solidFill>
                            <a:latin typeface="Cambria Math" panose="02040503050406030204" pitchFamily="18" charset="0"/>
                          </a:rPr>
                          <m:t>−</m:t>
                        </m:r>
                        <m:r>
                          <a:rPr lang="en-US" sz="2000" b="1" i="1" dirty="0" smtClean="0">
                            <a:solidFill>
                              <a:srgbClr val="FFC000"/>
                            </a:solidFill>
                            <a:latin typeface="Cambria Math" panose="02040503050406030204" pitchFamily="18" charset="0"/>
                          </a:rPr>
                          <m:t>𝟑</m:t>
                        </m:r>
                      </m:sup>
                    </m:sSup>
                    <m:r>
                      <a:rPr lang="en-US" sz="2000" b="1" i="1" dirty="0">
                        <a:solidFill>
                          <a:srgbClr val="FFC000"/>
                        </a:solidFill>
                        <a:latin typeface="Cambria Math" panose="02040503050406030204" pitchFamily="18" charset="0"/>
                      </a:rPr>
                      <m:t> </m:t>
                    </m:r>
                    <m:sSubSup>
                      <m:sSubSupPr>
                        <m:ctrlPr>
                          <a:rPr lang="en-US" sz="2000" b="1" i="1" dirty="0" smtClean="0">
                            <a:solidFill>
                              <a:srgbClr val="FFC000"/>
                            </a:solidFill>
                            <a:latin typeface="Cambria Math" panose="02040503050406030204" pitchFamily="18" charset="0"/>
                          </a:rPr>
                        </m:ctrlPr>
                      </m:sSubSupPr>
                      <m:e>
                        <m:r>
                          <a:rPr lang="en-US" sz="2000" b="1" i="1" dirty="0" smtClean="0">
                            <a:solidFill>
                              <a:srgbClr val="FFC000"/>
                            </a:solidFill>
                            <a:latin typeface="Cambria Math" panose="02040503050406030204" pitchFamily="18" charset="0"/>
                          </a:rPr>
                          <m:t>𝑴</m:t>
                        </m:r>
                      </m:e>
                      <m:sub>
                        <m:r>
                          <a:rPr lang="en-US" sz="2000" b="1" i="1" dirty="0" smtClean="0">
                            <a:solidFill>
                              <a:srgbClr val="FFC000"/>
                            </a:solidFill>
                            <a:latin typeface="Cambria Math" panose="02040503050406030204" pitchFamily="18" charset="0"/>
                          </a:rPr>
                          <m:t>𝟖</m:t>
                        </m:r>
                      </m:sub>
                      <m:sup>
                        <m:r>
                          <a:rPr lang="en-US" sz="2000" b="1" i="1" dirty="0" smtClean="0">
                            <a:solidFill>
                              <a:srgbClr val="FFC000"/>
                            </a:solidFill>
                            <a:latin typeface="Cambria Math" panose="02040503050406030204" pitchFamily="18" charset="0"/>
                          </a:rPr>
                          <m:t>−</m:t>
                        </m:r>
                        <m:r>
                          <a:rPr lang="en-US" sz="2000" b="1" i="1" dirty="0" smtClean="0">
                            <a:solidFill>
                              <a:srgbClr val="FFC000"/>
                            </a:solidFill>
                            <a:latin typeface="Cambria Math" panose="02040503050406030204" pitchFamily="18" charset="0"/>
                          </a:rPr>
                          <m:t>𝟏</m:t>
                        </m:r>
                        <m:r>
                          <a:rPr lang="en-US" sz="2000" b="1" i="1" dirty="0" smtClean="0">
                            <a:solidFill>
                              <a:srgbClr val="FFC000"/>
                            </a:solidFill>
                            <a:latin typeface="Cambria Math" panose="02040503050406030204" pitchFamily="18" charset="0"/>
                          </a:rPr>
                          <m:t>/</m:t>
                        </m:r>
                        <m:r>
                          <a:rPr lang="en-US" sz="2000" b="1" i="1" dirty="0" smtClean="0">
                            <a:solidFill>
                              <a:srgbClr val="FFC000"/>
                            </a:solidFill>
                            <a:latin typeface="Cambria Math" panose="02040503050406030204" pitchFamily="18" charset="0"/>
                          </a:rPr>
                          <m:t>𝟖</m:t>
                        </m:r>
                      </m:sup>
                    </m:sSubSup>
                  </m:oMath>
                </a14:m>
                <a:r>
                  <a:rPr lang="en-US" sz="2000" b="1" dirty="0">
                    <a:solidFill>
                      <a:srgbClr val="FFC000"/>
                    </a:solidFill>
                    <a:latin typeface="Gill Sans MT" panose="020B0502020104020203" pitchFamily="34" charset="0"/>
                  </a:rPr>
                  <a:t>)</a:t>
                </a:r>
                <a:endParaRPr lang="it-IT" sz="2000" b="1" dirty="0">
                  <a:solidFill>
                    <a:srgbClr val="FFC000"/>
                  </a:solidFill>
                  <a:latin typeface="Gill Sans MT" panose="020B0502020104020203" pitchFamily="34" charset="0"/>
                </a:endParaRPr>
              </a:p>
            </p:txBody>
          </p:sp>
        </mc:Choice>
        <mc:Fallback xmlns="">
          <p:sp>
            <p:nvSpPr>
              <p:cNvPr id="4" name="Rettangolo arrotondato 3"/>
              <p:cNvSpPr>
                <a:spLocks noRot="1" noChangeAspect="1" noMove="1" noResize="1" noEditPoints="1" noAdjustHandles="1" noChangeArrowheads="1" noChangeShapeType="1" noTextEdit="1"/>
              </p:cNvSpPr>
              <p:nvPr/>
            </p:nvSpPr>
            <p:spPr>
              <a:xfrm>
                <a:off x="71500" y="44624"/>
                <a:ext cx="9001000" cy="2664296"/>
              </a:xfrm>
              <a:prstGeom prst="roundRect">
                <a:avLst/>
              </a:prstGeom>
              <a:blipFill>
                <a:blip r:embed="rId2"/>
                <a:stretch>
                  <a:fillRect/>
                </a:stretch>
              </a:blipFill>
              <a:ln>
                <a:noFill/>
              </a:ln>
            </p:spPr>
            <p:txBody>
              <a:bodyPr/>
              <a:lstStyle/>
              <a:p>
                <a:r>
                  <a:rPr lang="it-IT">
                    <a:noFill/>
                  </a:rPr>
                  <a:t> </a:t>
                </a:r>
              </a:p>
            </p:txBody>
          </p:sp>
        </mc:Fallback>
      </mc:AlternateContent>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65"/>
          <a:stretch/>
        </p:blipFill>
        <p:spPr bwMode="auto">
          <a:xfrm>
            <a:off x="251520" y="3187787"/>
            <a:ext cx="3384376" cy="32978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pSp>
        <p:nvGrpSpPr>
          <p:cNvPr id="2" name="Gruppo 1"/>
          <p:cNvGrpSpPr/>
          <p:nvPr/>
        </p:nvGrpSpPr>
        <p:grpSpPr>
          <a:xfrm>
            <a:off x="3879724" y="2827747"/>
            <a:ext cx="5228780" cy="3913621"/>
            <a:chOff x="3879724" y="2827747"/>
            <a:chExt cx="5228780" cy="3913621"/>
          </a:xfrm>
        </p:grpSpPr>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724" y="3007767"/>
              <a:ext cx="5228780" cy="3733601"/>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6732240" y="2827747"/>
              <a:ext cx="1368152"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Trump+ 2011</a:t>
              </a:r>
              <a:endParaRPr lang="it-IT" sz="1400" dirty="0">
                <a:solidFill>
                  <a:schemeClr val="tx1"/>
                </a:solidFill>
                <a:latin typeface="Gill Sans MT" panose="020B0502020104020203" pitchFamily="34" charset="0"/>
              </a:endParaRPr>
            </a:p>
          </p:txBody>
        </p:sp>
      </p:grpSp>
      <p:sp>
        <p:nvSpPr>
          <p:cNvPr id="7" name="Rettangolo 6">
            <a:extLst>
              <a:ext uri="{FF2B5EF4-FFF2-40B4-BE49-F238E27FC236}">
                <a16:creationId xmlns:a16="http://schemas.microsoft.com/office/drawing/2014/main" id="{469F42FE-6E1A-4151-9C91-6B7AEEF5DDF3}"/>
              </a:ext>
            </a:extLst>
          </p:cNvPr>
          <p:cNvSpPr/>
          <p:nvPr/>
        </p:nvSpPr>
        <p:spPr>
          <a:xfrm>
            <a:off x="1085314" y="2924944"/>
            <a:ext cx="1368152"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Nicastro 2000</a:t>
            </a:r>
            <a:endParaRPr lang="it-IT" sz="14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9202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ttangolo arrotondato 3"/>
              <p:cNvSpPr/>
              <p:nvPr/>
            </p:nvSpPr>
            <p:spPr>
              <a:xfrm>
                <a:off x="39037" y="116632"/>
                <a:ext cx="9104963" cy="2160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Gill Sans MT" panose="020B0502020104020203" pitchFamily="34" charset="0"/>
                  </a:rPr>
                  <a:t>If the BLR cannot form in weakly accreting AGN, we expect the existence of “true” Seyfert 2 galaxies: optically Type 2 objects, without obscuration</a:t>
                </a:r>
              </a:p>
              <a:p>
                <a:pPr algn="ctr">
                  <a:spcBef>
                    <a:spcPts val="1200"/>
                  </a:spcBef>
                </a:pPr>
                <a:r>
                  <a:rPr lang="en-US" sz="2000" dirty="0">
                    <a:latin typeface="Gill Sans MT" panose="020B0502020104020203" pitchFamily="34" charset="0"/>
                  </a:rPr>
                  <a:t>The best examples of these objects are found with simultaneous optical/X-ray observations, and have low Eddington rates: NGC 3147 (</a:t>
                </a:r>
                <a14:m>
                  <m:oMath xmlns:m="http://schemas.openxmlformats.org/officeDocument/2006/math">
                    <m:r>
                      <a:rPr lang="en-US" sz="2000" i="1" dirty="0" smtClean="0">
                        <a:latin typeface="Cambria Math" panose="02040503050406030204" pitchFamily="18" charset="0"/>
                      </a:rPr>
                      <m:t>4</m:t>
                    </m:r>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r>
                          <a:rPr lang="en-US" sz="2000" i="1" dirty="0" smtClean="0">
                            <a:latin typeface="Cambria Math" panose="02040503050406030204" pitchFamily="18" charset="0"/>
                          </a:rPr>
                          <m:t>10</m:t>
                        </m:r>
                      </m:e>
                      <m:sup>
                        <m:r>
                          <a:rPr lang="en-US" sz="2000" b="0" i="1" dirty="0" smtClean="0">
                            <a:latin typeface="Cambria Math" panose="02040503050406030204" pitchFamily="18" charset="0"/>
                          </a:rPr>
                          <m:t>−5</m:t>
                        </m:r>
                      </m:sup>
                    </m:sSup>
                    <m:r>
                      <a:rPr lang="en-US" sz="2000" i="1" dirty="0">
                        <a:latin typeface="Cambria Math" panose="02040503050406030204" pitchFamily="18" charset="0"/>
                      </a:rPr>
                      <m:t>−3</m:t>
                    </m:r>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r>
                          <a:rPr lang="en-US" sz="2000" i="1" dirty="0">
                            <a:latin typeface="Cambria Math" panose="02040503050406030204" pitchFamily="18" charset="0"/>
                          </a:rPr>
                          <m:t>10</m:t>
                        </m:r>
                      </m:e>
                      <m:sup>
                        <m:r>
                          <a:rPr lang="en-US" sz="2000" b="0" i="1" dirty="0" smtClean="0">
                            <a:latin typeface="Cambria Math" panose="02040503050406030204" pitchFamily="18" charset="0"/>
                          </a:rPr>
                          <m:t>−4</m:t>
                        </m:r>
                      </m:sup>
                    </m:sSup>
                  </m:oMath>
                </a14:m>
                <a:r>
                  <a:rPr lang="en-US" sz="2000" dirty="0">
                    <a:latin typeface="Gill Sans MT" panose="020B0502020104020203" pitchFamily="34" charset="0"/>
                  </a:rPr>
                  <a:t>: </a:t>
                </a:r>
                <a:r>
                  <a:rPr lang="en-US" sz="1600" dirty="0">
                    <a:latin typeface="Gill Sans MT" panose="020B0502020104020203" pitchFamily="34" charset="0"/>
                  </a:rPr>
                  <a:t>Bianchi et al. 2008, 2017</a:t>
                </a:r>
                <a:r>
                  <a:rPr lang="en-US" sz="2000" dirty="0">
                    <a:latin typeface="Gill Sans MT" panose="020B0502020104020203" pitchFamily="34" charset="0"/>
                  </a:rPr>
                  <a:t>), Q2131427 (</a:t>
                </a:r>
                <a14:m>
                  <m:oMath xmlns:m="http://schemas.openxmlformats.org/officeDocument/2006/math">
                    <m:r>
                      <a:rPr lang="en-US" sz="2000" i="1" dirty="0" smtClean="0">
                        <a:latin typeface="Cambria Math" panose="02040503050406030204" pitchFamily="18" charset="0"/>
                      </a:rPr>
                      <m:t>2−3</m:t>
                    </m:r>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r>
                          <a:rPr lang="en-US" sz="2000" i="1" dirty="0" smtClean="0">
                            <a:latin typeface="Cambria Math" panose="02040503050406030204" pitchFamily="18" charset="0"/>
                          </a:rPr>
                          <m:t>10</m:t>
                        </m:r>
                      </m:e>
                      <m:sup>
                        <m:r>
                          <a:rPr lang="en-US" sz="2000" b="0" i="1" dirty="0" smtClean="0">
                            <a:latin typeface="Cambria Math" panose="02040503050406030204" pitchFamily="18" charset="0"/>
                          </a:rPr>
                          <m:t>−3</m:t>
                        </m:r>
                      </m:sup>
                    </m:sSup>
                  </m:oMath>
                </a14:m>
                <a:r>
                  <a:rPr lang="en-US" sz="2000" dirty="0">
                    <a:latin typeface="Gill Sans MT" panose="020B0502020104020203" pitchFamily="34" charset="0"/>
                  </a:rPr>
                  <a:t>: </a:t>
                </a:r>
                <a:r>
                  <a:rPr lang="en-US" sz="1600" dirty="0">
                    <a:latin typeface="Gill Sans MT" panose="020B0502020104020203" pitchFamily="34" charset="0"/>
                  </a:rPr>
                  <a:t>Panessa et al. 2009</a:t>
                </a:r>
                <a:r>
                  <a:rPr lang="en-US" sz="2000" dirty="0">
                    <a:latin typeface="Gill Sans MT" panose="020B0502020104020203" pitchFamily="34" charset="0"/>
                  </a:rPr>
                  <a:t>), and NGC 3660 (</a:t>
                </a:r>
                <a14:m>
                  <m:oMath xmlns:m="http://schemas.openxmlformats.org/officeDocument/2006/math">
                    <m:r>
                      <a:rPr lang="en-US" sz="2000" b="0" i="0" dirty="0" smtClean="0">
                        <a:latin typeface="Cambria Math" panose="02040503050406030204" pitchFamily="18" charset="0"/>
                      </a:rPr>
                      <m:t>4</m:t>
                    </m:r>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r>
                          <a:rPr lang="en-US" sz="2000" i="1" dirty="0" smtClean="0">
                            <a:latin typeface="Cambria Math" panose="02040503050406030204" pitchFamily="18" charset="0"/>
                          </a:rPr>
                          <m:t>10</m:t>
                        </m:r>
                      </m:e>
                      <m:sup>
                        <m:r>
                          <a:rPr lang="en-US" sz="2000" b="0" i="1" dirty="0" smtClean="0">
                            <a:latin typeface="Cambria Math" panose="02040503050406030204" pitchFamily="18" charset="0"/>
                          </a:rPr>
                          <m:t>−3</m:t>
                        </m:r>
                      </m:sup>
                    </m:sSup>
                    <m:r>
                      <a:rPr lang="en-US" sz="2000" i="1" dirty="0">
                        <a:latin typeface="Cambria Math" panose="02040503050406030204" pitchFamily="18" charset="0"/>
                      </a:rPr>
                      <m:t>−2</m:t>
                    </m:r>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r>
                          <a:rPr lang="en-US" sz="2000" i="1" dirty="0">
                            <a:latin typeface="Cambria Math" panose="02040503050406030204" pitchFamily="18" charset="0"/>
                          </a:rPr>
                          <m:t>10</m:t>
                        </m:r>
                      </m:e>
                      <m:sup>
                        <m:r>
                          <a:rPr lang="en-US" sz="2000" b="0" i="1" dirty="0" smtClean="0">
                            <a:latin typeface="Cambria Math" panose="02040503050406030204" pitchFamily="18" charset="0"/>
                          </a:rPr>
                          <m:t>−2</m:t>
                        </m:r>
                      </m:sup>
                    </m:sSup>
                  </m:oMath>
                </a14:m>
                <a:r>
                  <a:rPr lang="en-US" sz="2000" baseline="30000" dirty="0">
                    <a:latin typeface="Gill Sans MT" panose="020B0502020104020203" pitchFamily="34" charset="0"/>
                  </a:rPr>
                  <a:t> </a:t>
                </a:r>
                <a:r>
                  <a:rPr lang="en-US" sz="2000" dirty="0">
                    <a:latin typeface="Gill Sans MT" panose="020B0502020104020203" pitchFamily="34" charset="0"/>
                  </a:rPr>
                  <a:t>: </a:t>
                </a:r>
                <a:r>
                  <a:rPr lang="en-US" sz="1600" dirty="0">
                    <a:latin typeface="Gill Sans MT" panose="020B0502020104020203" pitchFamily="34" charset="0"/>
                  </a:rPr>
                  <a:t>Bianchi et al., 2012</a:t>
                </a:r>
                <a:r>
                  <a:rPr lang="en-US" sz="2000" dirty="0">
                    <a:latin typeface="Gill Sans MT" panose="020B0502020104020203" pitchFamily="34" charset="0"/>
                  </a:rPr>
                  <a:t>)</a:t>
                </a:r>
                <a:endParaRPr lang="it-IT" sz="2000" dirty="0">
                  <a:latin typeface="Gill Sans MT" panose="020B0502020104020203" pitchFamily="34" charset="0"/>
                </a:endParaRPr>
              </a:p>
            </p:txBody>
          </p:sp>
        </mc:Choice>
        <mc:Fallback xmlns="">
          <p:sp>
            <p:nvSpPr>
              <p:cNvPr id="4" name="Rettangolo arrotondato 3"/>
              <p:cNvSpPr>
                <a:spLocks noRot="1" noChangeAspect="1" noMove="1" noResize="1" noEditPoints="1" noAdjustHandles="1" noChangeArrowheads="1" noChangeShapeType="1" noTextEdit="1"/>
              </p:cNvSpPr>
              <p:nvPr/>
            </p:nvSpPr>
            <p:spPr>
              <a:xfrm>
                <a:off x="39037" y="116632"/>
                <a:ext cx="9104963" cy="2160240"/>
              </a:xfrm>
              <a:prstGeom prst="roundRect">
                <a:avLst/>
              </a:prstGeom>
              <a:blipFill>
                <a:blip r:embed="rId2"/>
                <a:stretch>
                  <a:fillRect b="-309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ttangolo arrotondato 5"/>
              <p:cNvSpPr/>
              <p:nvPr/>
            </p:nvSpPr>
            <p:spPr>
              <a:xfrm>
                <a:off x="39037" y="2744924"/>
                <a:ext cx="4500500" cy="3816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Broad optical lines are generally absent in the spectra in polarized light of Seyfert 2s with low Edding</a:t>
                </a:r>
                <a:r>
                  <a:rPr lang="it-IT" sz="2000" dirty="0">
                    <a:solidFill>
                      <a:schemeClr val="bg1"/>
                    </a:solidFill>
                    <a:latin typeface="Gill Sans MT" panose="020B0502020104020203" pitchFamily="34" charset="0"/>
                  </a:rPr>
                  <a:t>ton rates</a:t>
                </a:r>
              </a:p>
              <a:p>
                <a:pPr algn="ctr">
                  <a:spcAft>
                    <a:spcPts val="1200"/>
                  </a:spcAft>
                </a:pPr>
                <a:r>
                  <a:rPr lang="it-IT" sz="1600" dirty="0">
                    <a:solidFill>
                      <a:schemeClr val="bg1"/>
                    </a:solidFill>
                    <a:latin typeface="Gill Sans MT" panose="020B0502020104020203" pitchFamily="34" charset="0"/>
                  </a:rPr>
                  <a:t>(Nicastro et al. 2003; Bian &amp; Gu 2007;Wu et al. 2011)</a:t>
                </a:r>
              </a:p>
              <a:p>
                <a:pPr algn="ctr"/>
                <a:r>
                  <a:rPr lang="it-IT" sz="2000" dirty="0">
                    <a:solidFill>
                      <a:schemeClr val="bg1"/>
                    </a:solidFill>
                    <a:latin typeface="Gill Sans MT" panose="020B0502020104020203" pitchFamily="34" charset="0"/>
                  </a:rPr>
                  <a:t>T</a:t>
                </a:r>
                <a:r>
                  <a:rPr lang="en-US" sz="2000" dirty="0">
                    <a:solidFill>
                      <a:schemeClr val="bg1"/>
                    </a:solidFill>
                    <a:latin typeface="Gill Sans MT" panose="020B0502020104020203" pitchFamily="34" charset="0"/>
                  </a:rPr>
                  <a:t>he threshold in Eddington rate is generally found at </a:t>
                </a:r>
                <a14:m>
                  <m:oMath xmlns:m="http://schemas.openxmlformats.org/officeDocument/2006/math">
                    <m:r>
                      <a:rPr lang="en-US" sz="2000" i="1" dirty="0" smtClean="0">
                        <a:solidFill>
                          <a:schemeClr val="bg1"/>
                        </a:solidFill>
                        <a:latin typeface="Cambria Math" panose="02040503050406030204" pitchFamily="18" charset="0"/>
                      </a:rPr>
                      <m:t>~0.01</m:t>
                    </m:r>
                  </m:oMath>
                </a14:m>
                <a:r>
                  <a:rPr lang="en-US" sz="2000" dirty="0">
                    <a:solidFill>
                      <a:schemeClr val="bg1"/>
                    </a:solidFill>
                    <a:latin typeface="Gill Sans MT" panose="020B0502020104020203" pitchFamily="34" charset="0"/>
                  </a:rPr>
                  <a:t>, both for optical/</a:t>
                </a:r>
                <a:r>
                  <a:rPr lang="en-US" sz="2000" dirty="0" err="1">
                    <a:solidFill>
                      <a:schemeClr val="bg1"/>
                    </a:solidFill>
                    <a:latin typeface="Gill Sans MT" panose="020B0502020104020203" pitchFamily="34" charset="0"/>
                  </a:rPr>
                  <a:t>Xray</a:t>
                </a:r>
                <a:r>
                  <a:rPr lang="en-US" sz="2000" dirty="0">
                    <a:solidFill>
                      <a:schemeClr val="bg1"/>
                    </a:solidFill>
                    <a:latin typeface="Gill Sans MT" panose="020B0502020104020203" pitchFamily="34" charset="0"/>
                  </a:rPr>
                  <a:t> surveys </a:t>
                </a:r>
                <a:r>
                  <a:rPr lang="en-US" sz="1600" dirty="0">
                    <a:solidFill>
                      <a:schemeClr val="bg1"/>
                    </a:solidFill>
                    <a:latin typeface="Gill Sans MT" panose="020B0502020104020203" pitchFamily="34" charset="0"/>
                  </a:rPr>
                  <a:t>(Trump et al.,  2011)</a:t>
                </a:r>
                <a:r>
                  <a:rPr lang="en-US" sz="2000" dirty="0">
                    <a:solidFill>
                      <a:schemeClr val="bg1"/>
                    </a:solidFill>
                    <a:latin typeface="Gill Sans MT" panose="020B0502020104020203" pitchFamily="34" charset="0"/>
                  </a:rPr>
                  <a:t> and </a:t>
                </a:r>
                <a:r>
                  <a:rPr lang="en-US" sz="2000" dirty="0" err="1">
                    <a:solidFill>
                      <a:schemeClr val="bg1"/>
                    </a:solidFill>
                    <a:latin typeface="Gill Sans MT" panose="020B0502020104020203" pitchFamily="34" charset="0"/>
                  </a:rPr>
                  <a:t>spectropolarimetric</a:t>
                </a:r>
                <a:r>
                  <a:rPr lang="en-US" sz="2000" dirty="0">
                    <a:solidFill>
                      <a:schemeClr val="bg1"/>
                    </a:solidFill>
                    <a:latin typeface="Gill Sans MT" panose="020B0502020104020203" pitchFamily="34" charset="0"/>
                  </a:rPr>
                  <a:t> data </a:t>
                </a: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Marinucci</a:t>
                </a:r>
                <a:r>
                  <a:rPr lang="en-US" sz="1600" dirty="0">
                    <a:solidFill>
                      <a:schemeClr val="bg1"/>
                    </a:solidFill>
                    <a:latin typeface="Gill Sans MT" panose="020B0502020104020203" pitchFamily="34" charset="0"/>
                  </a:rPr>
                  <a:t> et al., 2012)</a:t>
                </a:r>
                <a:endParaRPr lang="it-IT" sz="1600" dirty="0">
                  <a:solidFill>
                    <a:schemeClr val="bg1"/>
                  </a:solidFill>
                  <a:latin typeface="Gill Sans MT" panose="020B0502020104020203" pitchFamily="34" charset="0"/>
                </a:endParaRPr>
              </a:p>
            </p:txBody>
          </p:sp>
        </mc:Choice>
        <mc:Fallback xmlns="">
          <p:sp>
            <p:nvSpPr>
              <p:cNvPr id="6" name="Rettangolo arrotondato 5"/>
              <p:cNvSpPr>
                <a:spLocks noRot="1" noChangeAspect="1" noMove="1" noResize="1" noEditPoints="1" noAdjustHandles="1" noChangeArrowheads="1" noChangeShapeType="1" noTextEdit="1"/>
              </p:cNvSpPr>
              <p:nvPr/>
            </p:nvSpPr>
            <p:spPr>
              <a:xfrm>
                <a:off x="39037" y="2744924"/>
                <a:ext cx="4500500" cy="3816424"/>
              </a:xfrm>
              <a:prstGeom prst="roundRect">
                <a:avLst/>
              </a:prstGeom>
              <a:blipFill>
                <a:blip r:embed="rId3"/>
                <a:stretch>
                  <a:fillRect/>
                </a:stretch>
              </a:blipFill>
              <a:ln>
                <a:noFill/>
              </a:ln>
            </p:spPr>
            <p:txBody>
              <a:bodyPr/>
              <a:lstStyle/>
              <a:p>
                <a:r>
                  <a:rPr lang="it-IT">
                    <a:noFill/>
                  </a:rPr>
                  <a:t> </a:t>
                </a:r>
              </a:p>
            </p:txBody>
          </p:sp>
        </mc:Fallback>
      </mc:AlternateContent>
      <p:grpSp>
        <p:nvGrpSpPr>
          <p:cNvPr id="2" name="Gruppo 1"/>
          <p:cNvGrpSpPr/>
          <p:nvPr/>
        </p:nvGrpSpPr>
        <p:grpSpPr>
          <a:xfrm>
            <a:off x="4539537" y="2384884"/>
            <a:ext cx="4568967" cy="4284476"/>
            <a:chOff x="4539537" y="2384884"/>
            <a:chExt cx="4568967" cy="4284476"/>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537" y="2564904"/>
              <a:ext cx="4568967" cy="4104456"/>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5508104" y="2384884"/>
              <a:ext cx="1728192"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Marinucci</a:t>
              </a:r>
              <a:r>
                <a:rPr lang="en-US" sz="1400" dirty="0">
                  <a:solidFill>
                    <a:schemeClr val="tx1"/>
                  </a:solidFill>
                  <a:latin typeface="Gill Sans MT" panose="020B0502020104020203" pitchFamily="34" charset="0"/>
                </a:rPr>
                <a:t>+ 2012</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20616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79512" y="4364930"/>
            <a:ext cx="4104010" cy="2448446"/>
            <a:chOff x="157163" y="2819400"/>
            <a:chExt cx="4964112" cy="3856038"/>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2819400"/>
              <a:ext cx="4964112"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6" name="AutoShape 2"/>
            <p:cNvSpPr>
              <a:spLocks noChangeArrowheads="1"/>
            </p:cNvSpPr>
            <p:nvPr/>
          </p:nvSpPr>
          <p:spPr bwMode="auto">
            <a:xfrm>
              <a:off x="2944336" y="5995011"/>
              <a:ext cx="2019334" cy="474055"/>
            </a:xfrm>
            <a:prstGeom prst="roundRect">
              <a:avLst>
                <a:gd name="adj" fmla="val 16667"/>
              </a:avLst>
            </a:prstGeom>
            <a:solidFill>
              <a:srgbClr val="00B0F0"/>
            </a:solidFill>
            <a:ln w="9360">
              <a:solidFill>
                <a:srgbClr val="808080"/>
              </a:solidFill>
              <a:miter lim="800000"/>
              <a:headEnd/>
              <a:tailEnd/>
            </a:ln>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500" dirty="0">
                  <a:solidFill>
                    <a:srgbClr val="000000"/>
                  </a:solidFill>
                  <a:latin typeface="Gill Sans MT" panose="020B0502020104020203" pitchFamily="34" charset="0"/>
                </a:rPr>
                <a:t>Heisler et al. 1997</a:t>
              </a:r>
            </a:p>
          </p:txBody>
        </p:sp>
      </p:grpSp>
      <p:sp>
        <p:nvSpPr>
          <p:cNvPr id="10244" name="AutoShape 3"/>
          <p:cNvSpPr>
            <a:spLocks noChangeArrowheads="1"/>
          </p:cNvSpPr>
          <p:nvPr/>
        </p:nvSpPr>
        <p:spPr bwMode="auto">
          <a:xfrm>
            <a:off x="4427983" y="4242996"/>
            <a:ext cx="4670407" cy="2426277"/>
          </a:xfrm>
          <a:prstGeom prst="roundRect">
            <a:avLst>
              <a:gd name="adj" fmla="val 16667"/>
            </a:avLst>
          </a:prstGeom>
          <a:noFill/>
          <a:ln w="9360">
            <a:noFill/>
            <a:round/>
            <a:headEnd/>
            <a:tailEnd/>
          </a:ln>
        </p:spPr>
        <p:txBody>
          <a:bodyPr lIns="90000" tIns="45000" rIns="90000" bIns="45000" anchor="ctr"/>
          <a:lstStyle/>
          <a:p>
            <a:pPr algn="ctr">
              <a:spcBef>
                <a:spcPts val="600"/>
              </a:spcBef>
              <a:spcAft>
                <a:spcPts val="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FFC000"/>
                </a:solidFill>
                <a:latin typeface="Gill Sans MT" panose="020B0502020104020203" pitchFamily="34" charset="0"/>
              </a:rPr>
              <a:t>It appears that there are two classes of non-HBLR:</a:t>
            </a:r>
          </a:p>
          <a:p>
            <a:pPr algn="ctr">
              <a:spcBef>
                <a:spcPts val="600"/>
              </a:spcBef>
              <a:spcAft>
                <a:spcPts val="600"/>
              </a:spcAft>
              <a:buClrTx/>
              <a:buFont typeface="Wingdings"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chemeClr val="bg1"/>
                </a:solidFill>
                <a:latin typeface="Gill Sans MT" panose="020B0502020104020203" pitchFamily="34" charset="0"/>
              </a:rPr>
              <a:t>those  with low accretion rates, really lacking the BLR,</a:t>
            </a:r>
          </a:p>
          <a:p>
            <a:pPr algn="ctr">
              <a:spcBef>
                <a:spcPts val="600"/>
              </a:spcBef>
              <a:spcAft>
                <a:spcPts val="600"/>
              </a:spcAft>
              <a:buClrTx/>
              <a:buFont typeface="Wingdings"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chemeClr val="bg1"/>
                </a:solidFill>
                <a:latin typeface="Gill Sans MT" panose="020B0502020104020203" pitchFamily="34" charset="0"/>
              </a:rPr>
              <a:t>those with higher accretion rate, likely hosting the BLR, but something prevents us from observing it</a:t>
            </a:r>
          </a:p>
        </p:txBody>
      </p:sp>
      <p:sp>
        <p:nvSpPr>
          <p:cNvPr id="4" name="Rettangolo arrotondato 3"/>
          <p:cNvSpPr/>
          <p:nvPr/>
        </p:nvSpPr>
        <p:spPr>
          <a:xfrm>
            <a:off x="35496" y="270386"/>
            <a:ext cx="5328592" cy="3587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Below this threshold no broad lines are detected (either in total or polarized light), but above the threshold the BLR still cannot be detected in many Sy2s </a:t>
            </a:r>
          </a:p>
          <a:p>
            <a:pPr algn="ctr">
              <a:spcBef>
                <a:spcPts val="1200"/>
              </a:spcBef>
            </a:pPr>
            <a:r>
              <a:rPr lang="en-US" sz="2000" dirty="0">
                <a:solidFill>
                  <a:schemeClr val="bg1"/>
                </a:solidFill>
                <a:latin typeface="Gill Sans MT" panose="020B0502020104020203" pitchFamily="34" charset="0"/>
              </a:rPr>
              <a:t>These sources should possess a BLR, something prevents us from observing it: more inclined sources (with respect to the line of sight) should intercept a larger column density of the torus and may obscure the medium responsible for the scattering of the BLR photons </a:t>
            </a:r>
            <a:r>
              <a:rPr lang="en-US" sz="1600" dirty="0">
                <a:solidFill>
                  <a:schemeClr val="bg1"/>
                </a:solidFill>
                <a:latin typeface="Gill Sans MT" panose="020B0502020104020203" pitchFamily="34" charset="0"/>
              </a:rPr>
              <a:t>(Shu et al. 2007)</a:t>
            </a:r>
            <a:endParaRPr lang="it-IT" sz="1600" dirty="0">
              <a:solidFill>
                <a:schemeClr val="bg1"/>
              </a:solidFill>
              <a:latin typeface="Gill Sans MT" panose="020B0502020104020203" pitchFamily="34" charset="0"/>
            </a:endParaRPr>
          </a:p>
        </p:txBody>
      </p:sp>
      <p:grpSp>
        <p:nvGrpSpPr>
          <p:cNvPr id="10" name="Gruppo 9">
            <a:extLst>
              <a:ext uri="{FF2B5EF4-FFF2-40B4-BE49-F238E27FC236}">
                <a16:creationId xmlns:a16="http://schemas.microsoft.com/office/drawing/2014/main" id="{A184E9B4-B3F7-4C73-BFF6-8A0AC9E2F9B5}"/>
              </a:ext>
            </a:extLst>
          </p:cNvPr>
          <p:cNvGrpSpPr/>
          <p:nvPr/>
        </p:nvGrpSpPr>
        <p:grpSpPr>
          <a:xfrm>
            <a:off x="5220071" y="254155"/>
            <a:ext cx="3825941" cy="3672408"/>
            <a:chOff x="4539537" y="2384884"/>
            <a:chExt cx="4568967" cy="4284476"/>
          </a:xfrm>
        </p:grpSpPr>
        <p:pic>
          <p:nvPicPr>
            <p:cNvPr id="11" name="Picture 2">
              <a:extLst>
                <a:ext uri="{FF2B5EF4-FFF2-40B4-BE49-F238E27FC236}">
                  <a16:creationId xmlns:a16="http://schemas.microsoft.com/office/drawing/2014/main" id="{A6523AFB-4A96-4851-91E5-60967BA4D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537" y="2564904"/>
              <a:ext cx="4568967" cy="4104456"/>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tangolo 11">
              <a:extLst>
                <a:ext uri="{FF2B5EF4-FFF2-40B4-BE49-F238E27FC236}">
                  <a16:creationId xmlns:a16="http://schemas.microsoft.com/office/drawing/2014/main" id="{9B8C7074-0648-443C-843D-FE9E33A674F3}"/>
                </a:ext>
              </a:extLst>
            </p:cNvPr>
            <p:cNvSpPr/>
            <p:nvPr/>
          </p:nvSpPr>
          <p:spPr>
            <a:xfrm>
              <a:off x="5508104" y="2384884"/>
              <a:ext cx="1728192"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Marinucci</a:t>
              </a:r>
              <a:r>
                <a:rPr lang="en-US" sz="1400" dirty="0">
                  <a:solidFill>
                    <a:schemeClr val="tx1"/>
                  </a:solidFill>
                  <a:latin typeface="Gill Sans MT" panose="020B0502020104020203" pitchFamily="34" charset="0"/>
                </a:rPr>
                <a:t>+ 2012</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123394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ttangolo arrotondato 1"/>
              <p:cNvSpPr/>
              <p:nvPr/>
            </p:nvSpPr>
            <p:spPr>
              <a:xfrm>
                <a:off x="107504" y="116632"/>
                <a:ext cx="8928992" cy="30963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Gill Sans MT" panose="020B0502020104020203" pitchFamily="34" charset="0"/>
                  </a:rPr>
                  <a:t>Are true type Seyfert 2s rare objects?</a:t>
                </a:r>
              </a:p>
              <a:p>
                <a:pPr algn="ctr">
                  <a:spcBef>
                    <a:spcPts val="1200"/>
                  </a:spcBef>
                </a:pPr>
                <a:r>
                  <a:rPr lang="it-IT" sz="2000" dirty="0">
                    <a:latin typeface="Gill Sans MT" panose="020B0502020104020203" pitchFamily="34" charset="0"/>
                  </a:rPr>
                  <a:t>F</a:t>
                </a:r>
                <a:r>
                  <a:rPr lang="en-US" sz="2000" dirty="0" err="1">
                    <a:latin typeface="Gill Sans MT" panose="020B0502020104020203" pitchFamily="34" charset="0"/>
                  </a:rPr>
                  <a:t>ew</a:t>
                </a:r>
                <a:r>
                  <a:rPr lang="en-US" sz="2000" dirty="0">
                    <a:latin typeface="Gill Sans MT" panose="020B0502020104020203" pitchFamily="34" charset="0"/>
                  </a:rPr>
                  <a:t> high SNR X-ray unobscured radio-quiet AGN (&lt; 5%) lie below L</a:t>
                </a:r>
                <a:r>
                  <a:rPr lang="en-US" sz="2000" baseline="-25000" dirty="0">
                    <a:latin typeface="Gill Sans MT" panose="020B0502020104020203" pitchFamily="34" charset="0"/>
                  </a:rPr>
                  <a:t>bol</a:t>
                </a:r>
                <a:r>
                  <a:rPr lang="en-US" sz="2000" dirty="0">
                    <a:latin typeface="Gill Sans MT" panose="020B0502020104020203" pitchFamily="34" charset="0"/>
                  </a:rPr>
                  <a:t>/L</a:t>
                </a:r>
                <a:r>
                  <a:rPr lang="en-US" sz="2000" baseline="-25000" dirty="0">
                    <a:latin typeface="Gill Sans MT" panose="020B0502020104020203" pitchFamily="34" charset="0"/>
                  </a:rPr>
                  <a:t>Edd</a:t>
                </a:r>
                <a:r>
                  <a:rPr lang="en-US" sz="2000" dirty="0">
                    <a:latin typeface="Gill Sans MT" panose="020B0502020104020203" pitchFamily="34" charset="0"/>
                  </a:rPr>
                  <a:t>≃ </a:t>
                </a:r>
                <a14:m>
                  <m:oMath xmlns:m="http://schemas.openxmlformats.org/officeDocument/2006/math">
                    <m:r>
                      <a:rPr lang="en-US" sz="2000" i="1" dirty="0" smtClean="0">
                        <a:latin typeface="Cambria Math" panose="02040503050406030204" pitchFamily="18" charset="0"/>
                      </a:rPr>
                      <m:t>0.01</m:t>
                    </m:r>
                  </m:oMath>
                </a14:m>
                <a:r>
                  <a:rPr lang="en-US" sz="2000" dirty="0">
                    <a:latin typeface="Gill Sans MT" panose="020B0502020104020203" pitchFamily="34" charset="0"/>
                  </a:rPr>
                  <a:t> </a:t>
                </a:r>
                <a:r>
                  <a:rPr lang="en-US" dirty="0">
                    <a:latin typeface="Gill Sans MT" panose="020B0502020104020203" pitchFamily="34" charset="0"/>
                  </a:rPr>
                  <a:t>(CAIXA: Bianchi et al. 2009)</a:t>
                </a:r>
              </a:p>
              <a:p>
                <a:pPr algn="ctr"/>
                <a:r>
                  <a:rPr lang="en-US" sz="2000" dirty="0">
                    <a:latin typeface="Gill Sans MT" panose="020B0502020104020203" pitchFamily="34" charset="0"/>
                  </a:rPr>
                  <a:t>Low-accreting unabsorbed Sy2 candidates rise up to </a:t>
                </a:r>
                <a14:m>
                  <m:oMath xmlns:m="http://schemas.openxmlformats.org/officeDocument/2006/math">
                    <m:r>
                      <a:rPr lang="en-US" sz="2000" i="1" dirty="0" smtClean="0">
                        <a:latin typeface="Cambria Math" panose="02040503050406030204" pitchFamily="18" charset="0"/>
                      </a:rPr>
                      <m:t>30%</m:t>
                    </m:r>
                  </m:oMath>
                </a14:m>
                <a:r>
                  <a:rPr lang="en-US" sz="2000" dirty="0">
                    <a:latin typeface="Gill Sans MT" panose="020B0502020104020203" pitchFamily="34" charset="0"/>
                  </a:rPr>
                  <a:t> in surveys </a:t>
                </a:r>
                <a:r>
                  <a:rPr lang="en-US" dirty="0">
                    <a:latin typeface="Gill Sans MT" panose="020B0502020104020203" pitchFamily="34" charset="0"/>
                  </a:rPr>
                  <a:t>(COSMOS: Trump et al. 2011)</a:t>
                </a:r>
                <a:r>
                  <a:rPr lang="en-US" sz="2000" dirty="0">
                    <a:latin typeface="Gill Sans MT" panose="020B0502020104020203" pitchFamily="34" charset="0"/>
                  </a:rPr>
                  <a:t>, but it is difficult to say they are genuine true type 2 AGN. Similarly, </a:t>
                </a:r>
                <a14:m>
                  <m:oMath xmlns:m="http://schemas.openxmlformats.org/officeDocument/2006/math">
                    <m:r>
                      <a:rPr lang="en-US" sz="2000" i="1" dirty="0" smtClean="0">
                        <a:latin typeface="Cambria Math" panose="02040503050406030204" pitchFamily="18" charset="0"/>
                      </a:rPr>
                      <m:t>≃25% </m:t>
                    </m:r>
                  </m:oMath>
                </a14:m>
                <a:r>
                  <a:rPr lang="en-US" sz="2000" dirty="0">
                    <a:latin typeface="Gill Sans MT" panose="020B0502020104020203" pitchFamily="34" charset="0"/>
                  </a:rPr>
                  <a:t>of low-accreting objects lack a hidden BLR in polarized light </a:t>
                </a:r>
                <a:r>
                  <a:rPr lang="it-IT" sz="2000" dirty="0">
                    <a:latin typeface="Gill Sans MT" panose="020B0502020104020203" pitchFamily="34" charset="0"/>
                  </a:rPr>
                  <a:t>in obscured AGN </a:t>
                </a:r>
                <a:r>
                  <a:rPr lang="it-IT" dirty="0">
                    <a:latin typeface="Gill Sans MT" panose="020B0502020104020203" pitchFamily="34" charset="0"/>
                  </a:rPr>
                  <a:t>(Marinucci et al. 2012)</a:t>
                </a:r>
                <a:r>
                  <a:rPr lang="it-IT" sz="2000" dirty="0">
                    <a:latin typeface="Gill Sans MT" panose="020B0502020104020203" pitchFamily="34" charset="0"/>
                  </a:rPr>
                  <a:t> </a:t>
                </a:r>
              </a:p>
            </p:txBody>
          </p:sp>
        </mc:Choice>
        <mc:Fallback xmlns="">
          <p:sp>
            <p:nvSpPr>
              <p:cNvPr id="2" name="Rettangolo arrotondato 1"/>
              <p:cNvSpPr>
                <a:spLocks noRot="1" noChangeAspect="1" noMove="1" noResize="1" noEditPoints="1" noAdjustHandles="1" noChangeArrowheads="1" noChangeShapeType="1" noTextEdit="1"/>
              </p:cNvSpPr>
              <p:nvPr/>
            </p:nvSpPr>
            <p:spPr>
              <a:xfrm>
                <a:off x="107504" y="116632"/>
                <a:ext cx="8928992" cy="3096344"/>
              </a:xfrm>
              <a:prstGeom prst="roundRect">
                <a:avLst/>
              </a:prstGeom>
              <a:blipFill>
                <a:blip r:embed="rId2"/>
                <a:stretch>
                  <a:fillRect/>
                </a:stretch>
              </a:blipFill>
              <a:ln>
                <a:noFill/>
              </a:ln>
            </p:spPr>
            <p:txBody>
              <a:bodyPr/>
              <a:lstStyle/>
              <a:p>
                <a:r>
                  <a:rPr lang="it-IT">
                    <a:noFill/>
                  </a:rPr>
                  <a:t> </a:t>
                </a:r>
              </a:p>
            </p:txBody>
          </p:sp>
        </mc:Fallback>
      </mc:AlternateContent>
      <p:pic>
        <p:nvPicPr>
          <p:cNvPr id="6" name="Immagine 5">
            <a:extLst>
              <a:ext uri="{FF2B5EF4-FFF2-40B4-BE49-F238E27FC236}">
                <a16:creationId xmlns:a16="http://schemas.microsoft.com/office/drawing/2014/main" id="{694414DD-45B3-428A-B503-94CAEDA8B15B}"/>
              </a:ext>
            </a:extLst>
          </p:cNvPr>
          <p:cNvPicPr>
            <a:picLocks noChangeAspect="1"/>
          </p:cNvPicPr>
          <p:nvPr/>
        </p:nvPicPr>
        <p:blipFill>
          <a:blip r:embed="rId3"/>
          <a:stretch>
            <a:fillRect/>
          </a:stretch>
        </p:blipFill>
        <p:spPr>
          <a:xfrm>
            <a:off x="4752528" y="3501008"/>
            <a:ext cx="4283968" cy="3212976"/>
          </a:xfrm>
          <a:prstGeom prst="rect">
            <a:avLst/>
          </a:prstGeom>
          <a:effectLst>
            <a:softEdge rad="31750"/>
          </a:effectLst>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B2FEF773-ADD2-42CB-8D9F-9203DDD57E4B}"/>
                  </a:ext>
                </a:extLst>
              </p:cNvPr>
              <p:cNvSpPr txBox="1"/>
              <p:nvPr/>
            </p:nvSpPr>
            <p:spPr>
              <a:xfrm>
                <a:off x="323528" y="4291888"/>
                <a:ext cx="4104456" cy="1631216"/>
              </a:xfrm>
              <a:prstGeom prst="rect">
                <a:avLst/>
              </a:prstGeom>
              <a:noFill/>
            </p:spPr>
            <p:txBody>
              <a:bodyPr wrap="square" rtlCol="0">
                <a:spAutoFit/>
              </a:bodyPr>
              <a:lstStyle/>
              <a:p>
                <a:pPr algn="ctr"/>
                <a:r>
                  <a:rPr lang="en-US" sz="2000" dirty="0">
                    <a:solidFill>
                      <a:srgbClr val="FFC000"/>
                    </a:solidFill>
                    <a:latin typeface="Gill Sans MT" panose="020B0502020104020203" pitchFamily="34" charset="0"/>
                  </a:rPr>
                  <a:t>We have been recently granted a HST orbit on the best True Type 2 </a:t>
                </a:r>
                <a:r>
                  <a:rPr lang="en-US" sz="2000" dirty="0" err="1">
                    <a:solidFill>
                      <a:srgbClr val="FFC000"/>
                    </a:solidFill>
                    <a:latin typeface="Gill Sans MT" panose="020B0502020104020203" pitchFamily="34" charset="0"/>
                  </a:rPr>
                  <a:t>Seyfert</a:t>
                </a:r>
                <a:r>
                  <a:rPr lang="en-US" sz="2000" dirty="0">
                    <a:solidFill>
                      <a:srgbClr val="FFC000"/>
                    </a:solidFill>
                    <a:latin typeface="Gill Sans MT" panose="020B0502020104020203" pitchFamily="34" charset="0"/>
                  </a:rPr>
                  <a:t>, NGC3147, with the aim of excluding, once and for all, the presence of an extremely broad H</a:t>
                </a:r>
                <a14:m>
                  <m:oMath xmlns:m="http://schemas.openxmlformats.org/officeDocument/2006/math">
                    <m:r>
                      <a:rPr lang="en-US" sz="2000" b="0" i="1" smtClean="0">
                        <a:solidFill>
                          <a:srgbClr val="FFC000"/>
                        </a:solidFill>
                        <a:latin typeface="Cambria Math" panose="02040503050406030204" pitchFamily="18" charset="0"/>
                      </a:rPr>
                      <m:t>𝛼</m:t>
                    </m:r>
                  </m:oMath>
                </a14:m>
                <a:r>
                  <a:rPr lang="it-IT" sz="2000" dirty="0">
                    <a:solidFill>
                      <a:srgbClr val="FFC000"/>
                    </a:solidFill>
                    <a:latin typeface="Gill Sans MT" panose="020B0502020104020203" pitchFamily="34" charset="0"/>
                  </a:rPr>
                  <a:t> line</a:t>
                </a:r>
              </a:p>
            </p:txBody>
          </p:sp>
        </mc:Choice>
        <mc:Fallback xmlns="">
          <p:sp>
            <p:nvSpPr>
              <p:cNvPr id="7" name="CasellaDiTesto 6">
                <a:extLst>
                  <a:ext uri="{FF2B5EF4-FFF2-40B4-BE49-F238E27FC236}">
                    <a16:creationId xmlns:a16="http://schemas.microsoft.com/office/drawing/2014/main" id="{B2FEF773-ADD2-42CB-8D9F-9203DDD57E4B}"/>
                  </a:ext>
                </a:extLst>
              </p:cNvPr>
              <p:cNvSpPr txBox="1">
                <a:spLocks noRot="1" noChangeAspect="1" noMove="1" noResize="1" noEditPoints="1" noAdjustHandles="1" noChangeArrowheads="1" noChangeShapeType="1" noTextEdit="1"/>
              </p:cNvSpPr>
              <p:nvPr/>
            </p:nvSpPr>
            <p:spPr>
              <a:xfrm>
                <a:off x="323528" y="4291888"/>
                <a:ext cx="4104456" cy="1631216"/>
              </a:xfrm>
              <a:prstGeom prst="rect">
                <a:avLst/>
              </a:prstGeom>
              <a:blipFill>
                <a:blip r:embed="rId4"/>
                <a:stretch>
                  <a:fillRect l="-1337" t="-1866" r="-3120" b="-5597"/>
                </a:stretch>
              </a:blipFill>
            </p:spPr>
            <p:txBody>
              <a:bodyPr/>
              <a:lstStyle/>
              <a:p>
                <a:r>
                  <a:rPr lang="en-US">
                    <a:noFill/>
                  </a:rPr>
                  <a:t> </a:t>
                </a:r>
              </a:p>
            </p:txBody>
          </p:sp>
        </mc:Fallback>
      </mc:AlternateContent>
    </p:spTree>
    <p:extLst>
      <p:ext uri="{BB962C8B-B14F-4D97-AF65-F5344CB8AC3E}">
        <p14:creationId xmlns:p14="http://schemas.microsoft.com/office/powerpoint/2010/main" val="266971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63828" y="44624"/>
            <a:ext cx="9016345" cy="523220"/>
          </a:xfrm>
          <a:prstGeom prst="rect">
            <a:avLst/>
          </a:prstGeom>
        </p:spPr>
        <p:txBody>
          <a:bodyPr wrap="square">
            <a:spAutoFit/>
          </a:bodyPr>
          <a:lstStyle/>
          <a:p>
            <a:pPr algn="ctr"/>
            <a:r>
              <a:rPr lang="en-US" sz="2800" b="1" dirty="0">
                <a:solidFill>
                  <a:srgbClr val="FFC000"/>
                </a:solidFill>
                <a:latin typeface="Gill Sans MT" panose="020B0502020104020203" pitchFamily="34" charset="0"/>
              </a:rPr>
              <a:t>Luminosity Dependence of the Covering Factor</a:t>
            </a:r>
            <a:endParaRPr lang="it-IT" sz="2800" b="1" dirty="0">
              <a:solidFill>
                <a:srgbClr val="FFC000"/>
              </a:solidFill>
              <a:latin typeface="Gill Sans MT" panose="020B0502020104020203" pitchFamily="34" charset="0"/>
            </a:endParaRPr>
          </a:p>
        </p:txBody>
      </p:sp>
      <p:sp>
        <p:nvSpPr>
          <p:cNvPr id="6" name="Rettangolo arrotondato 5"/>
          <p:cNvSpPr/>
          <p:nvPr/>
        </p:nvSpPr>
        <p:spPr>
          <a:xfrm>
            <a:off x="4427984" y="1021963"/>
            <a:ext cx="4536504" cy="53593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Gill Sans MT" panose="020B0502020104020203" pitchFamily="34" charset="0"/>
              </a:rPr>
              <a:t>The covering factor of the obscuring medium shows a significant decrease with luminosity</a:t>
            </a:r>
          </a:p>
          <a:p>
            <a:pPr algn="ctr">
              <a:spcBef>
                <a:spcPts val="1200"/>
              </a:spcBef>
            </a:pPr>
            <a:r>
              <a:rPr lang="en-US" sz="2000" dirty="0">
                <a:latin typeface="Gill Sans MT" panose="020B0502020104020203" pitchFamily="34" charset="0"/>
              </a:rPr>
              <a:t>This effect is present in various hard X-ray studies </a:t>
            </a:r>
            <a:r>
              <a:rPr lang="en-US" dirty="0">
                <a:latin typeface="Gill Sans MT" panose="020B0502020104020203" pitchFamily="34" charset="0"/>
              </a:rPr>
              <a:t>(Ueda et al. 2003, Steffen et al. 2003, La Franca et al. 2005, Akylas et al. 2006, Barger &amp; Cowie 2005, Tozzi et al. 2006)</a:t>
            </a:r>
            <a:r>
              <a:rPr lang="en-US" sz="2000" dirty="0">
                <a:latin typeface="Gill Sans MT" panose="020B0502020104020203" pitchFamily="34" charset="0"/>
              </a:rPr>
              <a:t> and optical surveys </a:t>
            </a:r>
            <a:r>
              <a:rPr lang="en-US" dirty="0">
                <a:latin typeface="Gill Sans MT" panose="020B0502020104020203" pitchFamily="34" charset="0"/>
              </a:rPr>
              <a:t>(Simpson 2005)</a:t>
            </a:r>
            <a:r>
              <a:rPr lang="en-US" sz="2000" dirty="0">
                <a:latin typeface="Gill Sans MT" panose="020B0502020104020203" pitchFamily="34" charset="0"/>
              </a:rPr>
              <a:t>, which have measured the relative fraction of obscured and unobscured AGN as a function of the bolometric luminosity</a:t>
            </a:r>
            <a:endParaRPr lang="it-IT" sz="2000" dirty="0">
              <a:latin typeface="Gill Sans MT" panose="020B0502020104020203" pitchFamily="34" charset="0"/>
            </a:endParaRPr>
          </a:p>
        </p:txBody>
      </p:sp>
      <p:grpSp>
        <p:nvGrpSpPr>
          <p:cNvPr id="2" name="Gruppo 1"/>
          <p:cNvGrpSpPr/>
          <p:nvPr/>
        </p:nvGrpSpPr>
        <p:grpSpPr>
          <a:xfrm>
            <a:off x="92159" y="1340768"/>
            <a:ext cx="4118170" cy="4395967"/>
            <a:chOff x="92159" y="1340768"/>
            <a:chExt cx="4118170" cy="4395967"/>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9" y="1556792"/>
              <a:ext cx="4118170" cy="41799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2" name="Rettangolo 21"/>
            <p:cNvSpPr/>
            <p:nvPr/>
          </p:nvSpPr>
          <p:spPr>
            <a:xfrm>
              <a:off x="971600" y="1340768"/>
              <a:ext cx="1656184"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Hasinger 2008</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23840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arrotondato 13"/>
          <p:cNvSpPr/>
          <p:nvPr/>
        </p:nvSpPr>
        <p:spPr>
          <a:xfrm>
            <a:off x="5153728" y="3140968"/>
            <a:ext cx="3954776" cy="3600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Gill Sans MT" panose="020B0502020104020203" pitchFamily="34" charset="0"/>
              </a:rPr>
              <a:t>The EW of the (narrow) Fe Kα anti-correlates with luminosity </a:t>
            </a:r>
            <a:r>
              <a:rPr lang="en-US" sz="2000" dirty="0">
                <a:latin typeface="Gill Sans MT" panose="020B0502020104020203" pitchFamily="34" charset="0"/>
              </a:rPr>
              <a:t>(“Iwasawa-Taniguchi effect”), interpreted in terms of decreasing covering factor of the circumnuclear absorbing medium as a function of luminosity </a:t>
            </a:r>
            <a:r>
              <a:rPr lang="en-US" sz="1600" dirty="0">
                <a:latin typeface="Gill Sans MT" panose="020B0502020104020203" pitchFamily="34" charset="0"/>
              </a:rPr>
              <a:t>(Iwasawa &amp; Taniguchi 1993, Page et al. 2004, Jiang et al. 2006, Guainazzi et al. 2006, Bianchi et al. 2007)</a:t>
            </a:r>
            <a:endParaRPr lang="it-IT" sz="1600" dirty="0">
              <a:latin typeface="Gill Sans MT" panose="020B0502020104020203" pitchFamily="34" charset="0"/>
            </a:endParaRPr>
          </a:p>
        </p:txBody>
      </p:sp>
      <p:grpSp>
        <p:nvGrpSpPr>
          <p:cNvPr id="7" name="Group 15"/>
          <p:cNvGrpSpPr>
            <a:grpSpLocks/>
          </p:cNvGrpSpPr>
          <p:nvPr/>
        </p:nvGrpSpPr>
        <p:grpSpPr bwMode="auto">
          <a:xfrm>
            <a:off x="107504" y="3573016"/>
            <a:ext cx="4993107" cy="3024336"/>
            <a:chOff x="900113" y="1484313"/>
            <a:chExt cx="5200650" cy="2607163"/>
          </a:xfrm>
          <a:effectLst>
            <a:glow rad="63500">
              <a:schemeClr val="accent6">
                <a:satMod val="175000"/>
                <a:alpha val="40000"/>
              </a:schemeClr>
            </a:glow>
          </a:effectLst>
        </p:grpSpPr>
        <p:pic>
          <p:nvPicPr>
            <p:cNvPr id="8"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contrast="62000"/>
                      </a14:imgEffect>
                    </a14:imgLayer>
                  </a14:imgProps>
                </a:ext>
                <a:ext uri="{28A0092B-C50C-407E-A947-70E740481C1C}">
                  <a14:useLocalDpi xmlns:a14="http://schemas.microsoft.com/office/drawing/2010/main" val="0"/>
                </a:ext>
              </a:extLst>
            </a:blip>
            <a:srcRect/>
            <a:stretch>
              <a:fillRect/>
            </a:stretch>
          </p:blipFill>
          <p:spPr bwMode="auto">
            <a:xfrm>
              <a:off x="900113" y="1484313"/>
              <a:ext cx="52006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7"/>
            <p:cNvSpPr/>
            <p:nvPr/>
          </p:nvSpPr>
          <p:spPr>
            <a:xfrm>
              <a:off x="1157269" y="3852939"/>
              <a:ext cx="1562602" cy="238537"/>
            </a:xfrm>
            <a:prstGeom prst="roundRect">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Gill Sans MT" panose="020B0502020104020203" pitchFamily="34" charset="0"/>
                </a:rPr>
                <a:t>Bianchi+ 2007</a:t>
              </a:r>
            </a:p>
          </p:txBody>
        </p:sp>
      </p:grpSp>
      <p:sp>
        <p:nvSpPr>
          <p:cNvPr id="13" name="Rettangolo arrotondato 12"/>
          <p:cNvSpPr/>
          <p:nvPr/>
        </p:nvSpPr>
        <p:spPr>
          <a:xfrm>
            <a:off x="107504" y="116632"/>
            <a:ext cx="5795689" cy="30243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The ratio between the hot dust emission (near/mid-IR) and the primary AGN bolometric emission is proportional to the covering factor of the obscuring medium</a:t>
            </a:r>
          </a:p>
          <a:p>
            <a:pPr algn="ctr">
              <a:spcBef>
                <a:spcPts val="1200"/>
              </a:spcBef>
            </a:pPr>
            <a:r>
              <a:rPr lang="en-US" sz="2000" dirty="0">
                <a:solidFill>
                  <a:srgbClr val="FFC000"/>
                </a:solidFill>
                <a:latin typeface="Gill Sans MT" panose="020B0502020104020203" pitchFamily="34" charset="0"/>
              </a:rPr>
              <a:t>Various studies have confirmed that the covering factor of the absorbing medium decreases as a function of luminosity</a:t>
            </a:r>
          </a:p>
          <a:p>
            <a:pPr algn="ctr">
              <a:spcBef>
                <a:spcPts val="600"/>
              </a:spcBef>
            </a:pP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Treister</a:t>
            </a:r>
            <a:r>
              <a:rPr lang="en-US" sz="1600" dirty="0">
                <a:solidFill>
                  <a:schemeClr val="bg1"/>
                </a:solidFill>
                <a:latin typeface="Gill Sans MT" panose="020B0502020104020203" pitchFamily="34" charset="0"/>
              </a:rPr>
              <a:t> et al. 2008, Maiolino et al. 2007, Wang et al. 2005, Mor &amp; Trakhtenbrot 2011)</a:t>
            </a:r>
            <a:endParaRPr lang="it-IT" sz="1600" dirty="0">
              <a:solidFill>
                <a:schemeClr val="bg1"/>
              </a:solidFill>
              <a:latin typeface="Gill Sans MT" panose="020B0502020104020203" pitchFamily="34" charset="0"/>
            </a:endParaRPr>
          </a:p>
        </p:txBody>
      </p:sp>
      <p:grpSp>
        <p:nvGrpSpPr>
          <p:cNvPr id="10" name="Group 14"/>
          <p:cNvGrpSpPr>
            <a:grpSpLocks/>
          </p:cNvGrpSpPr>
          <p:nvPr/>
        </p:nvGrpSpPr>
        <p:grpSpPr bwMode="auto">
          <a:xfrm>
            <a:off x="5796135" y="274315"/>
            <a:ext cx="3185551" cy="2650629"/>
            <a:chOff x="112914" y="2965102"/>
            <a:chExt cx="2946199" cy="2624138"/>
          </a:xfrm>
        </p:grpSpPr>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14" y="2965102"/>
              <a:ext cx="2735263" cy="2624138"/>
            </a:xfrm>
            <a:prstGeom prst="rect">
              <a:avLst/>
            </a:prstGeom>
            <a:noFill/>
            <a:ln>
              <a:noFill/>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9"/>
            <p:cNvSpPr/>
            <p:nvPr/>
          </p:nvSpPr>
          <p:spPr>
            <a:xfrm rot="16200000">
              <a:off x="2050709" y="4221200"/>
              <a:ext cx="1729349" cy="28745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solidFill>
                    <a:schemeClr val="tx1"/>
                  </a:solidFill>
                  <a:latin typeface="Gill Sans MT" panose="020B0502020104020203" pitchFamily="34" charset="0"/>
                </a:rPr>
                <a:t>Maiolino</a:t>
              </a:r>
              <a:r>
                <a:rPr lang="en-US" sz="1200" dirty="0">
                  <a:solidFill>
                    <a:schemeClr val="tx1"/>
                  </a:solidFill>
                  <a:latin typeface="Gill Sans MT" panose="020B0502020104020203" pitchFamily="34" charset="0"/>
                </a:rPr>
                <a:t>+ 2007</a:t>
              </a:r>
            </a:p>
          </p:txBody>
        </p:sp>
      </p:grpSp>
    </p:spTree>
    <p:extLst>
      <p:ext uri="{BB962C8B-B14F-4D97-AF65-F5344CB8AC3E}">
        <p14:creationId xmlns:p14="http://schemas.microsoft.com/office/powerpoint/2010/main" val="5709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107504" y="44624"/>
            <a:ext cx="8928992" cy="18722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dirty="0">
                <a:solidFill>
                  <a:srgbClr val="FFC000"/>
                </a:solidFill>
                <a:latin typeface="Gill Sans MT" panose="020B0502020104020203" pitchFamily="34" charset="0"/>
              </a:rPr>
              <a:t>Receding torus</a:t>
            </a:r>
            <a:r>
              <a:rPr lang="en-US" sz="2000" dirty="0">
                <a:solidFill>
                  <a:schemeClr val="bg1"/>
                </a:solidFill>
                <a:latin typeface="Gill Sans MT" panose="020B0502020104020203" pitchFamily="34" charset="0"/>
              </a:rPr>
              <a:t> scenario </a:t>
            </a:r>
            <a:r>
              <a:rPr lang="en-US" sz="1600" dirty="0">
                <a:solidFill>
                  <a:schemeClr val="bg1"/>
                </a:solidFill>
                <a:latin typeface="Gill Sans MT" panose="020B0502020104020203" pitchFamily="34" charset="0"/>
              </a:rPr>
              <a:t>(Lawrence 1991)</a:t>
            </a:r>
            <a:r>
              <a:rPr lang="en-US" sz="2000" dirty="0">
                <a:solidFill>
                  <a:schemeClr val="bg1"/>
                </a:solidFill>
                <a:latin typeface="Gill Sans MT" panose="020B0502020104020203" pitchFamily="34" charset="0"/>
              </a:rPr>
              <a:t>: higher luminosities imply larger dust sublimation radii and, if the torus has a constant height as a function of radius, a smaller covering factor of the dusty medium</a:t>
            </a:r>
          </a:p>
          <a:p>
            <a:pPr algn="ctr"/>
            <a:r>
              <a:rPr lang="en-US" sz="2000" dirty="0">
                <a:solidFill>
                  <a:schemeClr val="bg1"/>
                </a:solidFill>
                <a:latin typeface="Gill Sans MT" panose="020B0502020104020203" pitchFamily="34" charset="0"/>
              </a:rPr>
              <a:t>This scenario cannot explain the decreasing covering factor inferred from X-ray studies, which do not trace the dusty component of the absorber</a:t>
            </a:r>
            <a:endParaRPr lang="it-IT" sz="2000" dirty="0">
              <a:solidFill>
                <a:schemeClr val="bg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6" name="Rettangolo arrotondato 5"/>
              <p:cNvSpPr/>
              <p:nvPr/>
            </p:nvSpPr>
            <p:spPr>
              <a:xfrm>
                <a:off x="251520" y="2204864"/>
                <a:ext cx="4320480" cy="43917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dirty="0">
                    <a:latin typeface="Gill Sans MT" panose="020B0502020104020203" pitchFamily="34" charset="0"/>
                  </a:rPr>
                  <a:t>If the X-ray obscuration is due to </a:t>
                </a:r>
                <a:r>
                  <a:rPr lang="en-US" sz="2000" dirty="0">
                    <a:solidFill>
                      <a:srgbClr val="FFC000"/>
                    </a:solidFill>
                    <a:latin typeface="Gill Sans MT" panose="020B0502020104020203" pitchFamily="34" charset="0"/>
                  </a:rPr>
                  <a:t>interstellar gas</a:t>
                </a:r>
                <a:r>
                  <a:rPr lang="en-US" sz="2000" dirty="0">
                    <a:latin typeface="Gill Sans MT" panose="020B0502020104020203" pitchFamily="34" charset="0"/>
                  </a:rPr>
                  <a:t>, distributed in a rotationally supported disk on </a:t>
                </a:r>
                <a14:m>
                  <m:oMath xmlns:m="http://schemas.openxmlformats.org/officeDocument/2006/math">
                    <m:r>
                      <a:rPr lang="en-US" sz="2000" i="1" dirty="0" smtClean="0">
                        <a:latin typeface="Cambria Math" panose="02040503050406030204" pitchFamily="18" charset="0"/>
                      </a:rPr>
                      <m:t>~100 </m:t>
                    </m:r>
                  </m:oMath>
                </a14:m>
                <a:r>
                  <a:rPr lang="en-US" sz="2000" dirty="0">
                    <a:latin typeface="Gill Sans MT" panose="020B0502020104020203" pitchFamily="34" charset="0"/>
                  </a:rPr>
                  <a:t>pc </a:t>
                </a:r>
                <a:r>
                  <a:rPr lang="en-US" sz="1600" dirty="0">
                    <a:solidFill>
                      <a:schemeClr val="bg1"/>
                    </a:solidFill>
                    <a:latin typeface="Gill Sans MT" panose="020B0502020104020203" pitchFamily="34" charset="0"/>
                  </a:rPr>
                  <a:t>(Lamastra 2006)</a:t>
                </a:r>
                <a:r>
                  <a:rPr lang="en-US" sz="2000" dirty="0">
                    <a:latin typeface="Gill Sans MT" panose="020B0502020104020203" pitchFamily="34" charset="0"/>
                  </a:rPr>
                  <a:t>, its covering factor diminishes as the gravitational pull from the SMBH and the bulge increases with the BH mass (hence luminosity)</a:t>
                </a:r>
              </a:p>
              <a:p>
                <a:pPr algn="ctr"/>
                <a:r>
                  <a:rPr lang="en-US" sz="2000" dirty="0">
                    <a:latin typeface="Gill Sans MT" panose="020B0502020104020203" pitchFamily="34" charset="0"/>
                  </a:rPr>
                  <a:t>However, this model can explain the anti-correlation only for Compton-thin sources</a:t>
                </a:r>
                <a:endParaRPr lang="it-IT" sz="2000" dirty="0">
                  <a:latin typeface="Gill Sans MT" panose="020B0502020104020203" pitchFamily="34" charset="0"/>
                </a:endParaRPr>
              </a:p>
            </p:txBody>
          </p:sp>
        </mc:Choice>
        <mc:Fallback xmlns="">
          <p:sp>
            <p:nvSpPr>
              <p:cNvPr id="6" name="Rettangolo arrotondato 5"/>
              <p:cNvSpPr>
                <a:spLocks noRot="1" noChangeAspect="1" noMove="1" noResize="1" noEditPoints="1" noAdjustHandles="1" noChangeArrowheads="1" noChangeShapeType="1" noTextEdit="1"/>
              </p:cNvSpPr>
              <p:nvPr/>
            </p:nvSpPr>
            <p:spPr>
              <a:xfrm>
                <a:off x="251520" y="2204864"/>
                <a:ext cx="4320480" cy="4391769"/>
              </a:xfrm>
              <a:prstGeom prst="roundRect">
                <a:avLst/>
              </a:prstGeom>
              <a:blipFill>
                <a:blip r:embed="rId2"/>
                <a:stretch>
                  <a:fillRect/>
                </a:stretch>
              </a:blipFill>
              <a:ln>
                <a:noFill/>
              </a:ln>
            </p:spPr>
            <p:txBody>
              <a:bodyPr/>
              <a:lstStyle/>
              <a:p>
                <a:r>
                  <a:rPr lang="it-IT">
                    <a:noFill/>
                  </a:rPr>
                  <a:t> </a:t>
                </a:r>
              </a:p>
            </p:txBody>
          </p:sp>
        </mc:Fallback>
      </mc:AlternateContent>
      <p:sp>
        <p:nvSpPr>
          <p:cNvPr id="7" name="Rettangolo arrotondato 6"/>
          <p:cNvSpPr/>
          <p:nvPr/>
        </p:nvSpPr>
        <p:spPr>
          <a:xfrm>
            <a:off x="4788024" y="2276872"/>
            <a:ext cx="4176464" cy="43204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dirty="0">
                <a:solidFill>
                  <a:schemeClr val="bg1"/>
                </a:solidFill>
                <a:latin typeface="Gill Sans MT" panose="020B0502020104020203" pitchFamily="34" charset="0"/>
              </a:rPr>
              <a:t>The lower covering factor in luminous AGN can be a consequence of the stronger AGN </a:t>
            </a:r>
            <a:r>
              <a:rPr lang="en-US" sz="2000" dirty="0">
                <a:solidFill>
                  <a:srgbClr val="FFC000"/>
                </a:solidFill>
                <a:latin typeface="Gill Sans MT" panose="020B0502020104020203" pitchFamily="34" charset="0"/>
              </a:rPr>
              <a:t>radiation pressure </a:t>
            </a:r>
            <a:r>
              <a:rPr lang="en-US" sz="2000" dirty="0">
                <a:solidFill>
                  <a:schemeClr val="bg1"/>
                </a:solidFill>
                <a:latin typeface="Gill Sans MT" panose="020B0502020104020203" pitchFamily="34" charset="0"/>
              </a:rPr>
              <a:t>impinging onto the circumnuclear medium and expelling larger fractions of material</a:t>
            </a:r>
          </a:p>
          <a:p>
            <a:pPr algn="ctr"/>
            <a:r>
              <a:rPr lang="en-US" sz="2000" dirty="0">
                <a:solidFill>
                  <a:schemeClr val="bg1"/>
                </a:solidFill>
                <a:latin typeface="Gill Sans MT" panose="020B0502020104020203" pitchFamily="34" charset="0"/>
              </a:rPr>
              <a:t>In support of this scenario growing evidence for massive outflows in luminous AGN has been reported in the recent years</a:t>
            </a:r>
            <a:endParaRPr lang="it-IT" sz="2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5107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1187624" y="-36095"/>
            <a:ext cx="6768752" cy="523220"/>
          </a:xfrm>
          <a:prstGeom prst="rect">
            <a:avLst/>
          </a:prstGeom>
        </p:spPr>
        <p:txBody>
          <a:bodyPr wrap="square">
            <a:spAutoFit/>
          </a:bodyPr>
          <a:lstStyle/>
          <a:p>
            <a:pPr algn="ctr"/>
            <a:r>
              <a:rPr lang="en-US" sz="2800" b="1" cap="small" dirty="0">
                <a:solidFill>
                  <a:srgbClr val="FFC000"/>
                </a:solidFill>
                <a:latin typeface="Gill Sans MT" panose="020B0502020104020203" pitchFamily="34" charset="0"/>
              </a:rPr>
              <a:t>Disk-Torus Alignment</a:t>
            </a:r>
            <a:endParaRPr lang="it-IT" sz="2800" b="1" cap="small" dirty="0">
              <a:solidFill>
                <a:srgbClr val="FFC000"/>
              </a:solidFill>
              <a:latin typeface="Gill Sans MT" panose="020B0502020104020203" pitchFamily="34" charset="0"/>
            </a:endParaRPr>
          </a:p>
        </p:txBody>
      </p:sp>
      <p:sp>
        <p:nvSpPr>
          <p:cNvPr id="4" name="Rettangolo arrotondato 3"/>
          <p:cNvSpPr/>
          <p:nvPr/>
        </p:nvSpPr>
        <p:spPr>
          <a:xfrm>
            <a:off x="107504" y="548680"/>
            <a:ext cx="9001000" cy="2088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Gill Sans MT" panose="020B0502020104020203" pitchFamily="34" charset="0"/>
              </a:rPr>
              <a:t>The most natural assumption on the geometry of the circumnuclear matter is that it is coaxial with the BH spin</a:t>
            </a:r>
          </a:p>
          <a:p>
            <a:pPr algn="ctr">
              <a:spcBef>
                <a:spcPts val="1200"/>
              </a:spcBef>
            </a:pPr>
            <a:r>
              <a:rPr lang="en-US" sz="2000" dirty="0">
                <a:latin typeface="Gill Sans MT" panose="020B0502020104020203" pitchFamily="34" charset="0"/>
              </a:rPr>
              <a:t>This is an angular conservation argument: if they are all related to the inflowing material, the torus (and the collimated NLR), the accretion disk, the radio jet, and the BH spin should share the same axis</a:t>
            </a:r>
            <a:endParaRPr lang="it-IT" sz="2000" dirty="0">
              <a:latin typeface="Gill Sans MT" panose="020B0502020104020203" pitchFamily="34" charset="0"/>
            </a:endParaRPr>
          </a:p>
        </p:txBody>
      </p:sp>
      <p:sp>
        <p:nvSpPr>
          <p:cNvPr id="7" name="Rettangolo arrotondato 6"/>
          <p:cNvSpPr/>
          <p:nvPr/>
        </p:nvSpPr>
        <p:spPr>
          <a:xfrm>
            <a:off x="35496" y="2708920"/>
            <a:ext cx="9036496" cy="1224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However, if the BH growth is due to multiple, unrelated accretion events, the BH spin may not reflect the rotation axis of the accretion disk. Another possibility is that the obscuring torus is not within the BH gravitational sphere of influence</a:t>
            </a:r>
            <a:endParaRPr lang="it-IT" sz="2000" dirty="0">
              <a:solidFill>
                <a:schemeClr val="bg1"/>
              </a:solidFill>
              <a:latin typeface="Gill Sans MT" panose="020B0502020104020203" pitchFamily="34" charset="0"/>
            </a:endParaRPr>
          </a:p>
        </p:txBody>
      </p:sp>
      <p:grpSp>
        <p:nvGrpSpPr>
          <p:cNvPr id="2" name="Gruppo 1"/>
          <p:cNvGrpSpPr/>
          <p:nvPr/>
        </p:nvGrpSpPr>
        <p:grpSpPr>
          <a:xfrm>
            <a:off x="35496" y="4140743"/>
            <a:ext cx="5448297" cy="2600625"/>
            <a:chOff x="35496" y="2772591"/>
            <a:chExt cx="5448297" cy="2600625"/>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868513"/>
              <a:ext cx="5448297" cy="2504703"/>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ttangolo 19"/>
            <p:cNvSpPr/>
            <p:nvPr/>
          </p:nvSpPr>
          <p:spPr>
            <a:xfrm>
              <a:off x="1931552" y="2772591"/>
              <a:ext cx="1656184"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Bianchi+ 2010</a:t>
              </a:r>
              <a:endParaRPr lang="it-IT" sz="1400" dirty="0">
                <a:solidFill>
                  <a:schemeClr val="tx1"/>
                </a:solidFill>
                <a:latin typeface="Gill Sans MT" panose="020B0502020104020203" pitchFamily="34" charset="0"/>
              </a:endParaRPr>
            </a:p>
          </p:txBody>
        </p:sp>
      </p:grpSp>
      <p:sp>
        <p:nvSpPr>
          <p:cNvPr id="5" name="Rettangolo arrotondato 4"/>
          <p:cNvSpPr/>
          <p:nvPr/>
        </p:nvSpPr>
        <p:spPr>
          <a:xfrm>
            <a:off x="5364089" y="4028978"/>
            <a:ext cx="3707903" cy="2640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Gill Sans MT" panose="020B0502020104020203" pitchFamily="34" charset="0"/>
              </a:rPr>
              <a:t>When large scales are imaged, the radio jet and the optical/X-ray NLR are generally in agreement with this simple picture</a:t>
            </a:r>
          </a:p>
          <a:p>
            <a:pPr algn="ctr"/>
            <a:r>
              <a:rPr lang="en-US" sz="1600" dirty="0">
                <a:solidFill>
                  <a:schemeClr val="bg1"/>
                </a:solidFill>
                <a:latin typeface="Gill Sans MT" panose="020B0502020104020203" pitchFamily="34" charset="0"/>
              </a:rPr>
              <a:t>(</a:t>
            </a:r>
            <a:r>
              <a:rPr lang="en-US" sz="1600" dirty="0" err="1">
                <a:solidFill>
                  <a:schemeClr val="bg1"/>
                </a:solidFill>
                <a:latin typeface="Gill Sans MT" panose="020B0502020104020203" pitchFamily="34" charset="0"/>
              </a:rPr>
              <a:t>Capetti</a:t>
            </a:r>
            <a:r>
              <a:rPr lang="en-US" sz="1600" dirty="0">
                <a:solidFill>
                  <a:schemeClr val="bg1"/>
                </a:solidFill>
                <a:latin typeface="Gill Sans MT" panose="020B0502020104020203" pitchFamily="34" charset="0"/>
              </a:rPr>
              <a:t> et al. 1996, Bianchi et al. 2010)</a:t>
            </a:r>
            <a:endParaRPr lang="it-IT" sz="16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0327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5076057" y="3134235"/>
            <a:ext cx="3871763" cy="3339402"/>
            <a:chOff x="1" y="188640"/>
            <a:chExt cx="3582252" cy="30099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88" y="188640"/>
              <a:ext cx="3429000" cy="3009900"/>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rot="16200000">
              <a:off x="-501445" y="2130232"/>
              <a:ext cx="1291843" cy="288952"/>
            </a:xfrm>
            <a:prstGeom prst="roundRect">
              <a:avLst/>
            </a:prstGeom>
            <a:solidFill>
              <a:srgbClr val="FFC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solidFill>
                    <a:schemeClr val="tx1"/>
                  </a:solidFill>
                  <a:latin typeface="Gill Sans MT" panose="020B0502020104020203" pitchFamily="34" charset="0"/>
                </a:rPr>
                <a:t>Raban</a:t>
              </a:r>
              <a:r>
                <a:rPr lang="en-US" sz="1200" dirty="0">
                  <a:solidFill>
                    <a:schemeClr val="tx1"/>
                  </a:solidFill>
                  <a:latin typeface="Gill Sans MT" panose="020B0502020104020203" pitchFamily="34" charset="0"/>
                </a:rPr>
                <a:t>+ 2009</a:t>
              </a:r>
            </a:p>
          </p:txBody>
        </p:sp>
        <p:sp>
          <p:nvSpPr>
            <p:cNvPr id="7" name="TextBox 6"/>
            <p:cNvSpPr txBox="1">
              <a:spLocks noChangeArrowheads="1"/>
            </p:cNvSpPr>
            <p:nvPr/>
          </p:nvSpPr>
          <p:spPr bwMode="auto">
            <a:xfrm>
              <a:off x="611560" y="2348880"/>
              <a:ext cx="867932" cy="4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srgbClr val="FF0000"/>
                  </a:solidFill>
                  <a:latin typeface="Gill Sans MT" panose="020B0502020104020203" pitchFamily="34" charset="0"/>
                </a:rPr>
                <a:t>Torus</a:t>
              </a:r>
            </a:p>
            <a:p>
              <a:pPr eaLnBrk="1" hangingPunct="1"/>
              <a:r>
                <a:rPr lang="en-US" sz="1200" b="1" dirty="0">
                  <a:solidFill>
                    <a:srgbClr val="FF0000"/>
                  </a:solidFill>
                  <a:latin typeface="Gill Sans MT" panose="020B0502020104020203" pitchFamily="34" charset="0"/>
                </a:rPr>
                <a:t>(IR interf.)</a:t>
              </a:r>
            </a:p>
          </p:txBody>
        </p:sp>
        <p:sp>
          <p:nvSpPr>
            <p:cNvPr id="8" name="TextBox 7"/>
            <p:cNvSpPr txBox="1">
              <a:spLocks noChangeArrowheads="1"/>
            </p:cNvSpPr>
            <p:nvPr/>
          </p:nvSpPr>
          <p:spPr bwMode="auto">
            <a:xfrm>
              <a:off x="179512" y="1268760"/>
              <a:ext cx="1210538" cy="4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srgbClr val="FFC000"/>
                  </a:solidFill>
                  <a:latin typeface="Gill Sans MT" panose="020B0502020104020203" pitchFamily="34" charset="0"/>
                </a:rPr>
                <a:t>Reconstructed</a:t>
              </a:r>
            </a:p>
            <a:p>
              <a:pPr eaLnBrk="1" hangingPunct="1"/>
              <a:r>
                <a:rPr lang="en-US" sz="1200" b="1" dirty="0">
                  <a:solidFill>
                    <a:srgbClr val="FFC000"/>
                  </a:solidFill>
                  <a:latin typeface="Gill Sans MT" panose="020B0502020104020203" pitchFamily="34" charset="0"/>
                </a:rPr>
                <a:t>Ionization cone</a:t>
              </a:r>
            </a:p>
          </p:txBody>
        </p:sp>
        <p:sp>
          <p:nvSpPr>
            <p:cNvPr id="9" name="TextBox 8"/>
            <p:cNvSpPr txBox="1">
              <a:spLocks noChangeArrowheads="1"/>
            </p:cNvSpPr>
            <p:nvPr/>
          </p:nvSpPr>
          <p:spPr bwMode="auto">
            <a:xfrm>
              <a:off x="1979712" y="404664"/>
              <a:ext cx="562406" cy="24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srgbClr val="00B050"/>
                  </a:solidFill>
                  <a:latin typeface="Gill Sans MT" panose="020B0502020104020203" pitchFamily="34" charset="0"/>
                </a:rPr>
                <a:t>[OIII]</a:t>
              </a:r>
            </a:p>
          </p:txBody>
        </p:sp>
        <p:sp>
          <p:nvSpPr>
            <p:cNvPr id="10" name="TextBox 9"/>
            <p:cNvSpPr txBox="1">
              <a:spLocks noChangeArrowheads="1"/>
            </p:cNvSpPr>
            <p:nvPr/>
          </p:nvSpPr>
          <p:spPr bwMode="auto">
            <a:xfrm>
              <a:off x="2411760" y="1628800"/>
              <a:ext cx="1170493" cy="4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latin typeface="Gill Sans MT" panose="020B0502020104020203" pitchFamily="34" charset="0"/>
                </a:rPr>
                <a:t>H</a:t>
              </a:r>
              <a:r>
                <a:rPr lang="en-US" sz="1200" b="1" baseline="-25000" dirty="0">
                  <a:latin typeface="Gill Sans MT" panose="020B0502020104020203" pitchFamily="34" charset="0"/>
                </a:rPr>
                <a:t>2</a:t>
              </a:r>
              <a:r>
                <a:rPr lang="en-US" sz="1200" b="1" dirty="0">
                  <a:latin typeface="Gill Sans MT" panose="020B0502020104020203" pitchFamily="34" charset="0"/>
                </a:rPr>
                <a:t>O Maser</a:t>
              </a:r>
            </a:p>
            <a:p>
              <a:pPr eaLnBrk="1" hangingPunct="1"/>
              <a:r>
                <a:rPr lang="en-US" sz="1200" b="1" dirty="0">
                  <a:latin typeface="Gill Sans MT" panose="020B0502020104020203" pitchFamily="34" charset="0"/>
                </a:rPr>
                <a:t>Radio emission</a:t>
              </a:r>
            </a:p>
          </p:txBody>
        </p:sp>
      </p:grpSp>
      <p:sp>
        <p:nvSpPr>
          <p:cNvPr id="12" name="Rettangolo arrotondato 11"/>
          <p:cNvSpPr/>
          <p:nvPr/>
        </p:nvSpPr>
        <p:spPr>
          <a:xfrm>
            <a:off x="107503" y="188640"/>
            <a:ext cx="8928993" cy="2304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ill Sans MT" panose="020B0502020104020203" pitchFamily="34" charset="0"/>
              </a:rPr>
              <a:t>Mid-IR interferometric studies allow us to directly image the geometry of the torus with respect to the optical cones</a:t>
            </a:r>
          </a:p>
          <a:p>
            <a:pPr algn="ctr">
              <a:spcBef>
                <a:spcPts val="1200"/>
              </a:spcBef>
            </a:pPr>
            <a:r>
              <a:rPr lang="en-US" sz="2000" dirty="0">
                <a:solidFill>
                  <a:srgbClr val="FFC000"/>
                </a:solidFill>
                <a:latin typeface="Gill Sans MT" panose="020B0502020104020203" pitchFamily="34" charset="0"/>
              </a:rPr>
              <a:t>In NGC1068 the torus and the ionization cones are misaligned!</a:t>
            </a:r>
          </a:p>
          <a:p>
            <a:pPr algn="ctr"/>
            <a:r>
              <a:rPr lang="en-US" dirty="0">
                <a:latin typeface="Gill Sans MT" panose="020B0502020104020203" pitchFamily="34" charset="0"/>
              </a:rPr>
              <a:t>(Raban et al. (2009)</a:t>
            </a:r>
          </a:p>
          <a:p>
            <a:pPr algn="ctr">
              <a:spcBef>
                <a:spcPts val="1200"/>
              </a:spcBef>
            </a:pPr>
            <a:r>
              <a:rPr lang="en-US" dirty="0">
                <a:latin typeface="Gill Sans MT" panose="020B0502020104020203" pitchFamily="34" charset="0"/>
              </a:rPr>
              <a:t>T</a:t>
            </a:r>
            <a:r>
              <a:rPr lang="en-US" sz="2000" dirty="0">
                <a:latin typeface="Gill Sans MT" panose="020B0502020104020203" pitchFamily="34" charset="0"/>
              </a:rPr>
              <a:t>he direction of the radio jet is also clearly tilted with respect to both the NLR and the torus</a:t>
            </a:r>
            <a:endParaRPr lang="it-IT" sz="2000" dirty="0">
              <a:latin typeface="Gill Sans MT" panose="020B0502020104020203" pitchFamily="34" charset="0"/>
            </a:endParaRPr>
          </a:p>
        </p:txBody>
      </p:sp>
      <p:sp>
        <p:nvSpPr>
          <p:cNvPr id="13" name="Rettangolo arrotondato 12"/>
          <p:cNvSpPr/>
          <p:nvPr/>
        </p:nvSpPr>
        <p:spPr>
          <a:xfrm>
            <a:off x="179511" y="2924944"/>
            <a:ext cx="4896545" cy="3600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Similar analysis on other sources is clearly needed in order to shade some light on this issue</a:t>
            </a:r>
          </a:p>
          <a:p>
            <a:pPr algn="ctr">
              <a:spcBef>
                <a:spcPts val="1200"/>
              </a:spcBef>
            </a:pPr>
            <a:r>
              <a:rPr lang="en-US" sz="2000" dirty="0">
                <a:solidFill>
                  <a:schemeClr val="bg1"/>
                </a:solidFill>
                <a:latin typeface="Gill Sans MT" panose="020B0502020104020203" pitchFamily="34" charset="0"/>
              </a:rPr>
              <a:t>A promising, independent, method to test the torus/ionization cones misalignment is</a:t>
            </a:r>
          </a:p>
          <a:p>
            <a:pPr algn="ctr"/>
            <a:r>
              <a:rPr lang="en-US" sz="2000" b="1" dirty="0">
                <a:solidFill>
                  <a:srgbClr val="FFC000"/>
                </a:solidFill>
                <a:latin typeface="Gill Sans MT" panose="020B0502020104020203" pitchFamily="34" charset="0"/>
              </a:rPr>
              <a:t>X-ray polarimetry</a:t>
            </a:r>
          </a:p>
          <a:p>
            <a:pPr algn="ctr"/>
            <a:r>
              <a:rPr lang="en-US" sz="2000" b="1" dirty="0">
                <a:solidFill>
                  <a:schemeClr val="bg1"/>
                </a:solidFill>
                <a:latin typeface="Gill Sans MT" panose="020B0502020104020203" pitchFamily="34" charset="0"/>
              </a:rPr>
              <a:t>(e.g. XIPE, IXPE, </a:t>
            </a:r>
            <a:r>
              <a:rPr lang="en-US" sz="2000" b="1" dirty="0" err="1">
                <a:solidFill>
                  <a:schemeClr val="bg1"/>
                </a:solidFill>
                <a:latin typeface="Gill Sans MT" panose="020B0502020104020203" pitchFamily="34" charset="0"/>
              </a:rPr>
              <a:t>eXTP</a:t>
            </a:r>
            <a:r>
              <a:rPr lang="en-US" sz="2000" b="1" dirty="0">
                <a:solidFill>
                  <a:schemeClr val="bg1"/>
                </a:solidFill>
                <a:latin typeface="Gill Sans MT" panose="020B0502020104020203" pitchFamily="34" charset="0"/>
              </a:rPr>
              <a:t>)</a:t>
            </a:r>
            <a:endParaRPr lang="en-US" sz="2000" dirty="0">
              <a:solidFill>
                <a:schemeClr val="bg1"/>
              </a:solidFill>
              <a:latin typeface="Gill Sans MT" panose="020B0502020104020203" pitchFamily="34" charset="0"/>
            </a:endParaRPr>
          </a:p>
          <a:p>
            <a:pPr algn="ctr">
              <a:spcBef>
                <a:spcPts val="600"/>
              </a:spcBef>
            </a:pPr>
            <a:r>
              <a:rPr lang="en-US" dirty="0">
                <a:solidFill>
                  <a:schemeClr val="bg1"/>
                </a:solidFill>
                <a:latin typeface="Gill Sans MT" panose="020B0502020104020203" pitchFamily="34" charset="0"/>
              </a:rPr>
              <a:t>(</a:t>
            </a:r>
            <a:r>
              <a:rPr lang="en-US" dirty="0" err="1">
                <a:solidFill>
                  <a:schemeClr val="bg1"/>
                </a:solidFill>
                <a:latin typeface="Gill Sans MT" panose="020B0502020104020203" pitchFamily="34" charset="0"/>
              </a:rPr>
              <a:t>Goosmann</a:t>
            </a:r>
            <a:r>
              <a:rPr lang="en-US" dirty="0">
                <a:solidFill>
                  <a:schemeClr val="bg1"/>
                </a:solidFill>
                <a:latin typeface="Gill Sans MT" panose="020B0502020104020203" pitchFamily="34" charset="0"/>
              </a:rPr>
              <a:t> &amp; Matt 2011)</a:t>
            </a:r>
            <a:endParaRPr lang="it-IT"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46994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35496" y="44624"/>
            <a:ext cx="5256584" cy="3600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The inclination angle of the accretion disk can be estimated via the relativistic profile of iron lines produced in its inner regions</a:t>
            </a:r>
          </a:p>
          <a:p>
            <a:pPr algn="ctr">
              <a:spcBef>
                <a:spcPts val="1200"/>
              </a:spcBef>
            </a:pPr>
            <a:r>
              <a:rPr lang="en-US" sz="2000" dirty="0">
                <a:solidFill>
                  <a:schemeClr val="bg1"/>
                </a:solidFill>
                <a:latin typeface="Gill Sans MT" panose="020B0502020104020203" pitchFamily="34" charset="0"/>
              </a:rPr>
              <a:t>A simple relation between the inclination of the nuclear obscuring matter (as measured by the optical type) and that of the accreting matter should be ruled out </a:t>
            </a:r>
            <a:r>
              <a:rPr lang="en-US" sz="1600" dirty="0">
                <a:solidFill>
                  <a:schemeClr val="bg1"/>
                </a:solidFill>
                <a:latin typeface="Gill Sans MT" panose="020B0502020104020203" pitchFamily="34" charset="0"/>
              </a:rPr>
              <a:t>(Guainazzi et al. 2011)</a:t>
            </a:r>
            <a:endParaRPr lang="it-IT" sz="1600" dirty="0">
              <a:solidFill>
                <a:schemeClr val="bg1"/>
              </a:solidFill>
              <a:latin typeface="Gill Sans MT" panose="020B0502020104020203" pitchFamily="34" charset="0"/>
            </a:endParaRPr>
          </a:p>
        </p:txBody>
      </p:sp>
      <p:grpSp>
        <p:nvGrpSpPr>
          <p:cNvPr id="3" name="Gruppo 2"/>
          <p:cNvGrpSpPr/>
          <p:nvPr/>
        </p:nvGrpSpPr>
        <p:grpSpPr>
          <a:xfrm>
            <a:off x="5364087" y="78181"/>
            <a:ext cx="3473017" cy="3422827"/>
            <a:chOff x="5868144" y="74201"/>
            <a:chExt cx="3009886" cy="301691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58045"/>
              <a:ext cx="2895676" cy="2933066"/>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7266556" y="74201"/>
              <a:ext cx="1611474"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Gill Sans MT" panose="020B0502020104020203" pitchFamily="34" charset="0"/>
                </a:rPr>
                <a:t>Fabian+ 2000</a:t>
              </a:r>
              <a:endParaRPr lang="it-IT" sz="1400" dirty="0">
                <a:solidFill>
                  <a:schemeClr val="tx1"/>
                </a:solidFill>
                <a:latin typeface="Gill Sans MT" panose="020B0502020104020203" pitchFamily="34" charset="0"/>
              </a:endParaRPr>
            </a:p>
          </p:txBody>
        </p:sp>
      </p:grpSp>
      <p:grpSp>
        <p:nvGrpSpPr>
          <p:cNvPr id="5" name="Gruppo 4"/>
          <p:cNvGrpSpPr/>
          <p:nvPr/>
        </p:nvGrpSpPr>
        <p:grpSpPr>
          <a:xfrm>
            <a:off x="5002502" y="3501008"/>
            <a:ext cx="4069998" cy="3096344"/>
            <a:chOff x="5002502" y="3501008"/>
            <a:chExt cx="4069998" cy="3096344"/>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502" y="3777543"/>
              <a:ext cx="3889978" cy="2819809"/>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rot="5400000">
              <a:off x="7884368" y="4329100"/>
              <a:ext cx="2016224" cy="36004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Guainazzi</a:t>
              </a:r>
              <a:r>
                <a:rPr lang="en-US" sz="1400" dirty="0">
                  <a:solidFill>
                    <a:schemeClr val="tx1"/>
                  </a:solidFill>
                  <a:latin typeface="Gill Sans MT" panose="020B0502020104020203" pitchFamily="34" charset="0"/>
                </a:rPr>
                <a:t>+ 2011</a:t>
              </a:r>
              <a:endParaRPr lang="it-IT" sz="1400" dirty="0">
                <a:solidFill>
                  <a:schemeClr val="tx1"/>
                </a:solidFill>
                <a:latin typeface="Gill Sans MT" panose="020B0502020104020203" pitchFamily="34" charset="0"/>
              </a:endParaRPr>
            </a:p>
          </p:txBody>
        </p:sp>
      </p:grpSp>
      <p:sp>
        <p:nvSpPr>
          <p:cNvPr id="7" name="Rettangolo arrotondato 6"/>
          <p:cNvSpPr/>
          <p:nvPr/>
        </p:nvSpPr>
        <p:spPr>
          <a:xfrm>
            <a:off x="107714" y="3861048"/>
            <a:ext cx="4752318" cy="27363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The distribution of the equivalent widths of the [OIII] emission line in a large sample of AGN is also not compatible with the presence of a torus coaligned with the accretion disk, unless the torus covering factor is extremely small</a:t>
            </a:r>
          </a:p>
          <a:p>
            <a:pPr algn="ctr"/>
            <a:r>
              <a:rPr lang="en-US" dirty="0">
                <a:solidFill>
                  <a:schemeClr val="bg1"/>
                </a:solidFill>
                <a:latin typeface="Gill Sans MT" panose="020B0502020104020203" pitchFamily="34" charset="0"/>
              </a:rPr>
              <a:t>(</a:t>
            </a:r>
            <a:r>
              <a:rPr lang="en-US" dirty="0" err="1">
                <a:solidFill>
                  <a:schemeClr val="bg1"/>
                </a:solidFill>
                <a:latin typeface="Gill Sans MT" panose="020B0502020104020203" pitchFamily="34" charset="0"/>
              </a:rPr>
              <a:t>Risaliti</a:t>
            </a:r>
            <a:r>
              <a:rPr lang="en-US" dirty="0">
                <a:solidFill>
                  <a:schemeClr val="bg1"/>
                </a:solidFill>
                <a:latin typeface="Gill Sans MT" panose="020B0502020104020203" pitchFamily="34" charset="0"/>
              </a:rPr>
              <a:t> et al., 2011) </a:t>
            </a:r>
            <a:endParaRPr lang="it-IT"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8166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75656" y="620688"/>
            <a:ext cx="6192688" cy="1754326"/>
          </a:xfrm>
          <a:prstGeom prst="rect">
            <a:avLst/>
          </a:prstGeom>
        </p:spPr>
        <p:txBody>
          <a:bodyPr wrap="square">
            <a:spAutoFit/>
          </a:bodyPr>
          <a:lstStyle/>
          <a:p>
            <a:pPr algn="ctr"/>
            <a:r>
              <a:rPr lang="en-US" sz="5400" b="1" cap="small" dirty="0">
                <a:solidFill>
                  <a:srgbClr val="FFC000"/>
                </a:solidFill>
                <a:effectLst>
                  <a:outerShdw blurRad="38100" dist="38100" dir="2700000" algn="tl">
                    <a:srgbClr val="000000">
                      <a:alpha val="43137"/>
                    </a:srgbClr>
                  </a:outerShdw>
                </a:effectLst>
                <a:latin typeface="Gill Sans MT" panose="020B0502020104020203" pitchFamily="34" charset="0"/>
              </a:rPr>
              <a:t>The Geometry of Absorption</a:t>
            </a:r>
            <a:endParaRPr lang="it-IT" sz="5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pic>
        <p:nvPicPr>
          <p:cNvPr id="6" name="Immagine 5">
            <a:extLst>
              <a:ext uri="{FF2B5EF4-FFF2-40B4-BE49-F238E27FC236}">
                <a16:creationId xmlns:a16="http://schemas.microsoft.com/office/drawing/2014/main" id="{891BFF34-2369-4CB7-9A39-23EAEEE6BF4C}"/>
              </a:ext>
            </a:extLst>
          </p:cNvPr>
          <p:cNvPicPr>
            <a:picLocks noChangeAspect="1"/>
          </p:cNvPicPr>
          <p:nvPr/>
        </p:nvPicPr>
        <p:blipFill>
          <a:blip r:embed="rId2"/>
          <a:stretch>
            <a:fillRect/>
          </a:stretch>
        </p:blipFill>
        <p:spPr>
          <a:xfrm>
            <a:off x="952500" y="2780928"/>
            <a:ext cx="7239000" cy="2295525"/>
          </a:xfrm>
          <a:prstGeom prst="rect">
            <a:avLst/>
          </a:prstGeom>
          <a:effectLst>
            <a:softEdge rad="31750"/>
          </a:effectLst>
        </p:spPr>
      </p:pic>
    </p:spTree>
    <p:extLst>
      <p:ext uri="{BB962C8B-B14F-4D97-AF65-F5344CB8AC3E}">
        <p14:creationId xmlns:p14="http://schemas.microsoft.com/office/powerpoint/2010/main" val="1540680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D467A6D-15D0-47AF-9CA4-28637E55B08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1165" y="366564"/>
            <a:ext cx="7501670" cy="5877272"/>
          </a:xfrm>
          <a:prstGeom prst="rect">
            <a:avLst/>
          </a:prstGeom>
          <a:effectLst>
            <a:softEdge rad="31750"/>
          </a:effectLst>
        </p:spPr>
      </p:pic>
    </p:spTree>
    <p:extLst>
      <p:ext uri="{BB962C8B-B14F-4D97-AF65-F5344CB8AC3E}">
        <p14:creationId xmlns:p14="http://schemas.microsoft.com/office/powerpoint/2010/main" val="265827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Rectangle 69"/>
          <p:cNvSpPr>
            <a:spLocks noChangeArrowheads="1"/>
          </p:cNvSpPr>
          <p:nvPr/>
        </p:nvSpPr>
        <p:spPr bwMode="auto">
          <a:xfrm>
            <a:off x="71439" y="46039"/>
            <a:ext cx="6660802" cy="510164"/>
          </a:xfrm>
          <a:prstGeom prst="rect">
            <a:avLst/>
          </a:prstGeom>
          <a:noFill/>
          <a:ln w="9360">
            <a:noFill/>
            <a:miter lim="800000"/>
            <a:headEnd/>
            <a:tailEnd/>
          </a:ln>
        </p:spPr>
        <p:txBody>
          <a:bodyPr wrap="none" lIns="90000" tIns="46800" rIns="90000" bIns="46800" anchor="ctr"/>
          <a:lstStyle/>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cap="small" dirty="0">
                <a:solidFill>
                  <a:srgbClr val="FFC000"/>
                </a:solidFill>
                <a:latin typeface="Gill Sans MT" panose="020B0502020104020203" pitchFamily="34" charset="0"/>
              </a:rPr>
              <a:t>The absorber: The Unification Model view</a:t>
            </a:r>
          </a:p>
        </p:txBody>
      </p:sp>
      <p:grpSp>
        <p:nvGrpSpPr>
          <p:cNvPr id="2" name="Gruppo 1"/>
          <p:cNvGrpSpPr/>
          <p:nvPr/>
        </p:nvGrpSpPr>
        <p:grpSpPr>
          <a:xfrm>
            <a:off x="35496" y="1124744"/>
            <a:ext cx="4976812" cy="4316412"/>
            <a:chOff x="242888" y="1633538"/>
            <a:chExt cx="5965825" cy="5121275"/>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213" y="4905375"/>
              <a:ext cx="4683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350" y="4778375"/>
              <a:ext cx="1524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688" y="5219700"/>
              <a:ext cx="150812"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0" y="5430838"/>
              <a:ext cx="15081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0913" y="5184775"/>
              <a:ext cx="1508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8788" y="5256213"/>
              <a:ext cx="15081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2788" y="5268913"/>
              <a:ext cx="1524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5"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5250" y="4967288"/>
              <a:ext cx="1524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6"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7288" y="4830763"/>
              <a:ext cx="1524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7"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7113" y="4992688"/>
              <a:ext cx="1524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8" name="Text Box 11"/>
            <p:cNvSpPr txBox="1">
              <a:spLocks noChangeArrowheads="1"/>
            </p:cNvSpPr>
            <p:nvPr/>
          </p:nvSpPr>
          <p:spPr bwMode="auto">
            <a:xfrm>
              <a:off x="2914650" y="5608638"/>
              <a:ext cx="662939" cy="44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9pPr>
            </a:lstStyle>
            <a:p>
              <a:pPr eaLnBrk="1" hangingPunct="1">
                <a:lnSpc>
                  <a:spcPct val="93000"/>
                </a:lnSpc>
              </a:pPr>
              <a:r>
                <a:rPr lang="en-GB" sz="2600" dirty="0">
                  <a:solidFill>
                    <a:srgbClr val="FFFFFF"/>
                  </a:solidFill>
                  <a:latin typeface="Gill Sans MT" panose="020B0502020104020203" pitchFamily="34" charset="0"/>
                </a:rPr>
                <a:t>BLR</a:t>
              </a:r>
            </a:p>
          </p:txBody>
        </p:sp>
        <p:pic>
          <p:nvPicPr>
            <p:cNvPr id="4109"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2888" y="3644900"/>
              <a:ext cx="59658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0"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55913" y="4845050"/>
              <a:ext cx="1508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1"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1288" y="4703763"/>
              <a:ext cx="1524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2"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8125" y="1633538"/>
              <a:ext cx="3587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3"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53025" y="3640138"/>
              <a:ext cx="3619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4"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76500" y="3736975"/>
              <a:ext cx="3603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5"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09963" y="3738563"/>
              <a:ext cx="37147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6"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81663" y="4405313"/>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7"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21000" y="3252788"/>
              <a:ext cx="3587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8" name="Picture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57825" y="2765425"/>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9"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24525" y="3667125"/>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0"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59338" y="2997200"/>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1"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19588" y="1852613"/>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2"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37025" y="2738438"/>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3"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89325" y="3100388"/>
              <a:ext cx="36353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4"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28963" y="4676775"/>
              <a:ext cx="1508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5" name="Picture 2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4388" y="2424113"/>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6" name="Picture 2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05388" y="2278063"/>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7" name="Picture 3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08363" y="2247900"/>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8" name="Picture 3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87838" y="3625850"/>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29" name="Picture 3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29175" y="4254500"/>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0" name="Picture 3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93788" y="3186113"/>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1" name="Picture 3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9713" y="1633538"/>
              <a:ext cx="3587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2" name="Picture 35"/>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700463" y="1747838"/>
              <a:ext cx="3635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3" name="Picture 3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52413" y="4040188"/>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4" name="Picture 3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711325" y="1765300"/>
              <a:ext cx="3603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5" name="Picture 3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528763" y="2649538"/>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6" name="Picture 39"/>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97125" y="2189163"/>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7" name="Picture 40"/>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93788" y="166052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8" name="Picture 4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19238" y="3935413"/>
              <a:ext cx="35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39" name="Picture 42"/>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46075" y="3303588"/>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40" name="Picture 4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87413" y="3830638"/>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41" name="Picture 4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79500" y="4329113"/>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42" name="Picture 45"/>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446463" y="4568825"/>
              <a:ext cx="15081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43" name="Picture 46"/>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28938" y="4595813"/>
              <a:ext cx="150812"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44" name="Picture 47"/>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217738" y="2938463"/>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45" name="Picture 4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782763" y="3343275"/>
              <a:ext cx="361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46" name="Picture 49"/>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847975" y="2676525"/>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48" name="Oval 70"/>
            <p:cNvSpPr>
              <a:spLocks noChangeArrowheads="1"/>
            </p:cNvSpPr>
            <p:nvPr/>
          </p:nvSpPr>
          <p:spPr bwMode="auto">
            <a:xfrm>
              <a:off x="1908175" y="2205038"/>
              <a:ext cx="1008063" cy="431800"/>
            </a:xfrm>
            <a:prstGeom prst="ellipse">
              <a:avLst/>
            </a:prstGeom>
            <a:solidFill>
              <a:srgbClr val="BBE0E3">
                <a:alpha val="79999"/>
              </a:srgbClr>
            </a:solidFill>
            <a:ln w="9360">
              <a:solidFill>
                <a:srgbClr val="000000"/>
              </a:solidFill>
              <a:miter lim="800000"/>
              <a:headEnd/>
              <a:tailEnd/>
            </a:ln>
          </p:spPr>
          <p:txBody>
            <a:bodyPr wrap="none"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latin typeface="Gill Sans MT" panose="020B0502020104020203" pitchFamily="34" charset="0"/>
                </a:rPr>
                <a:t>NLR</a:t>
              </a:r>
            </a:p>
          </p:txBody>
        </p:sp>
        <p:sp>
          <p:nvSpPr>
            <p:cNvPr id="4149" name="Oval 71"/>
            <p:cNvSpPr>
              <a:spLocks noChangeArrowheads="1"/>
            </p:cNvSpPr>
            <p:nvPr/>
          </p:nvSpPr>
          <p:spPr bwMode="auto">
            <a:xfrm>
              <a:off x="2051050" y="4508500"/>
              <a:ext cx="1008064" cy="431800"/>
            </a:xfrm>
            <a:prstGeom prst="ellipse">
              <a:avLst/>
            </a:prstGeom>
            <a:solidFill>
              <a:srgbClr val="BBE0E3">
                <a:alpha val="79999"/>
              </a:srgbClr>
            </a:solidFill>
            <a:ln w="9360">
              <a:solidFill>
                <a:srgbClr val="000000"/>
              </a:solidFill>
              <a:miter lim="800000"/>
              <a:headEnd/>
              <a:tailEnd/>
            </a:ln>
          </p:spPr>
          <p:txBody>
            <a:bodyPr wrap="none"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latin typeface="Gill Sans MT" panose="020B0502020104020203" pitchFamily="34" charset="0"/>
                </a:rPr>
                <a:t>BLR</a:t>
              </a:r>
            </a:p>
          </p:txBody>
        </p:sp>
        <p:sp>
          <p:nvSpPr>
            <p:cNvPr id="4150" name="Text Box 72"/>
            <p:cNvSpPr txBox="1">
              <a:spLocks noChangeArrowheads="1"/>
            </p:cNvSpPr>
            <p:nvPr/>
          </p:nvSpPr>
          <p:spPr bwMode="auto">
            <a:xfrm>
              <a:off x="2846388" y="5949950"/>
              <a:ext cx="967285" cy="4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cs typeface="Arial" charset="0"/>
                </a:defRPr>
              </a:lvl9pPr>
            </a:lstStyle>
            <a:p>
              <a:pPr eaLnBrk="1" hangingPunct="1">
                <a:buClr>
                  <a:srgbClr val="FFFFFF"/>
                </a:buClr>
              </a:pPr>
              <a:r>
                <a:rPr lang="en-GB" b="1" dirty="0">
                  <a:solidFill>
                    <a:srgbClr val="FFFFFF"/>
                  </a:solidFill>
                  <a:latin typeface="Gill Sans MT" panose="020B0502020104020203" pitchFamily="34" charset="0"/>
                </a:rPr>
                <a:t>Torus</a:t>
              </a:r>
            </a:p>
          </p:txBody>
        </p:sp>
      </p:grpSp>
      <p:sp>
        <p:nvSpPr>
          <p:cNvPr id="3" name="Rettangolo arrotondato 2"/>
          <p:cNvSpPr/>
          <p:nvPr/>
        </p:nvSpPr>
        <p:spPr>
          <a:xfrm>
            <a:off x="5106336" y="1836399"/>
            <a:ext cx="3959671" cy="23590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C000"/>
                </a:solidFill>
                <a:latin typeface="Gill Sans MT" panose="020B0502020104020203" pitchFamily="34" charset="0"/>
              </a:rPr>
              <a:t>The absorber must break the symmetry of the polarization angles</a:t>
            </a:r>
            <a:endParaRPr lang="en-US" sz="2400" dirty="0">
              <a:solidFill>
                <a:schemeClr val="bg1"/>
              </a:solidFill>
              <a:latin typeface="Gill Sans MT" panose="020B0502020104020203" pitchFamily="34" charset="0"/>
            </a:endParaRPr>
          </a:p>
          <a:p>
            <a:pPr algn="ctr">
              <a:spcBef>
                <a:spcPts val="1200"/>
              </a:spcBef>
            </a:pPr>
            <a:r>
              <a:rPr lang="en-US" sz="2400" dirty="0">
                <a:solidFill>
                  <a:schemeClr val="bg1"/>
                </a:solidFill>
                <a:latin typeface="Gill Sans MT" panose="020B0502020104020203" pitchFamily="34" charset="0"/>
              </a:rPr>
              <a:t>A “torus” is the most natural configuration</a:t>
            </a:r>
            <a:endParaRPr lang="it-IT" sz="2400" dirty="0">
              <a:solidFill>
                <a:schemeClr val="bg1"/>
              </a:solidFill>
              <a:latin typeface="Gill Sans MT" panose="020B0502020104020203" pitchFamily="34" charset="0"/>
            </a:endParaRPr>
          </a:p>
        </p:txBody>
      </p:sp>
      <p:sp>
        <p:nvSpPr>
          <p:cNvPr id="4" name="Rettangolo arrotondato 3"/>
          <p:cNvSpPr/>
          <p:nvPr/>
        </p:nvSpPr>
        <p:spPr>
          <a:xfrm>
            <a:off x="49736" y="5308582"/>
            <a:ext cx="8986760" cy="15047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Gill Sans MT" panose="020B0502020104020203" pitchFamily="34" charset="0"/>
              </a:rPr>
              <a:t>The size of the torus was postulated to be on the parsec scale</a:t>
            </a:r>
            <a:endParaRPr lang="en-US" sz="2000" dirty="0">
              <a:latin typeface="Gill Sans MT" panose="020B0502020104020203" pitchFamily="34" charset="0"/>
            </a:endParaRPr>
          </a:p>
          <a:p>
            <a:pPr algn="ctr">
              <a:spcBef>
                <a:spcPts val="600"/>
              </a:spcBef>
              <a:spcAft>
                <a:spcPts val="600"/>
              </a:spcAft>
            </a:pPr>
            <a:r>
              <a:rPr lang="en-US" sz="2000" dirty="0">
                <a:latin typeface="Gill Sans MT" panose="020B0502020104020203" pitchFamily="34" charset="0"/>
              </a:rPr>
              <a:t>Large enough to obscure the BLR</a:t>
            </a:r>
            <a:br>
              <a:rPr lang="en-US" sz="2000" dirty="0">
                <a:latin typeface="Gill Sans MT" panose="020B0502020104020203" pitchFamily="34" charset="0"/>
              </a:rPr>
            </a:br>
            <a:r>
              <a:rPr lang="en-US" sz="2000" dirty="0">
                <a:latin typeface="Gill Sans MT" panose="020B0502020104020203" pitchFamily="34" charset="0"/>
              </a:rPr>
              <a:t>Small enough not to obscure the NLR</a:t>
            </a:r>
          </a:p>
          <a:p>
            <a:pPr algn="ctr"/>
            <a:r>
              <a:rPr lang="en-US" sz="1600" dirty="0">
                <a:latin typeface="Gill Sans MT" panose="020B0502020104020203" pitchFamily="34" charset="0"/>
              </a:rPr>
              <a:t>(</a:t>
            </a:r>
            <a:r>
              <a:rPr lang="en-US" sz="1600" dirty="0" err="1">
                <a:latin typeface="Gill Sans MT" panose="020B0502020104020203" pitchFamily="34" charset="0"/>
              </a:rPr>
              <a:t>Krolik</a:t>
            </a:r>
            <a:r>
              <a:rPr lang="en-US" sz="1600" dirty="0">
                <a:latin typeface="Gill Sans MT" panose="020B0502020104020203" pitchFamily="34" charset="0"/>
              </a:rPr>
              <a:t> &amp; </a:t>
            </a:r>
            <a:r>
              <a:rPr lang="en-US" sz="1600" dirty="0" err="1">
                <a:latin typeface="Gill Sans MT" panose="020B0502020104020203" pitchFamily="34" charset="0"/>
              </a:rPr>
              <a:t>Begelman</a:t>
            </a:r>
            <a:r>
              <a:rPr lang="en-US" sz="1600" dirty="0">
                <a:latin typeface="Gill Sans MT" panose="020B0502020104020203" pitchFamily="34" charset="0"/>
              </a:rPr>
              <a:t>, 1986, 1988)</a:t>
            </a:r>
          </a:p>
        </p:txBody>
      </p:sp>
    </p:spTree>
    <p:extLst>
      <p:ext uri="{BB962C8B-B14F-4D97-AF65-F5344CB8AC3E}">
        <p14:creationId xmlns:p14="http://schemas.microsoft.com/office/powerpoint/2010/main" val="26663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B29F97C-8005-49D6-861B-A0D27AD742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81890" y="1988840"/>
            <a:ext cx="7180220" cy="4828698"/>
          </a:xfrm>
          <a:prstGeom prst="rect">
            <a:avLst/>
          </a:prstGeom>
          <a:effectLst>
            <a:softEdge rad="127000"/>
          </a:effectLst>
        </p:spPr>
      </p:pic>
      <p:sp>
        <p:nvSpPr>
          <p:cNvPr id="4" name="Rettangolo 3"/>
          <p:cNvSpPr/>
          <p:nvPr/>
        </p:nvSpPr>
        <p:spPr>
          <a:xfrm>
            <a:off x="35496" y="35913"/>
            <a:ext cx="8496944" cy="461665"/>
          </a:xfrm>
          <a:prstGeom prst="rect">
            <a:avLst/>
          </a:prstGeom>
        </p:spPr>
        <p:txBody>
          <a:bodyPr wrap="square">
            <a:spAutoFit/>
          </a:bodyPr>
          <a:lstStyle/>
          <a:p>
            <a:r>
              <a:rPr lang="en-US" sz="2400" cap="small" dirty="0">
                <a:solidFill>
                  <a:srgbClr val="FFC000"/>
                </a:solidFill>
                <a:latin typeface="Gill Sans MT" panose="020B0502020104020203" pitchFamily="34" charset="0"/>
              </a:rPr>
              <a:t>From Galactic to Sub-Pc Scale: Absorption at Different Scales</a:t>
            </a:r>
            <a:endParaRPr lang="it-IT" sz="2400" cap="small" dirty="0">
              <a:solidFill>
                <a:srgbClr val="FFC000"/>
              </a:solidFill>
              <a:latin typeface="Gill Sans MT" panose="020B0502020104020203" pitchFamily="34" charset="0"/>
            </a:endParaRPr>
          </a:p>
        </p:txBody>
      </p:sp>
      <p:sp>
        <p:nvSpPr>
          <p:cNvPr id="5" name="Rettangolo arrotondato 4"/>
          <p:cNvSpPr/>
          <p:nvPr/>
        </p:nvSpPr>
        <p:spPr>
          <a:xfrm>
            <a:off x="231578" y="648073"/>
            <a:ext cx="8680845" cy="11247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A </a:t>
            </a:r>
            <a:r>
              <a:rPr lang="en-US" sz="2000" dirty="0" err="1">
                <a:solidFill>
                  <a:schemeClr val="bg1"/>
                </a:solidFill>
                <a:latin typeface="Gill Sans MT" panose="020B0502020104020203" pitchFamily="34" charset="0"/>
              </a:rPr>
              <a:t>nonspherically</a:t>
            </a:r>
            <a:r>
              <a:rPr lang="en-US" sz="2000" dirty="0">
                <a:solidFill>
                  <a:schemeClr val="bg1"/>
                </a:solidFill>
                <a:latin typeface="Gill Sans MT" panose="020B0502020104020203" pitchFamily="34" charset="0"/>
              </a:rPr>
              <a:t> symmetric absorber is still the likely origin of the Type 1/Type 2 dichotomy, but several new observations and models suggest that multiple absorbers are present, on quite different physical scales</a:t>
            </a:r>
            <a:endParaRPr lang="it-IT" sz="2000" dirty="0">
              <a:solidFill>
                <a:schemeClr val="bg1"/>
              </a:solidFill>
              <a:latin typeface="Gill Sans MT" panose="020B0502020104020203" pitchFamily="34" charset="0"/>
            </a:endParaRPr>
          </a:p>
        </p:txBody>
      </p:sp>
      <p:sp>
        <p:nvSpPr>
          <p:cNvPr id="8" name="Rettangolo arrotondato 7"/>
          <p:cNvSpPr/>
          <p:nvPr/>
        </p:nvSpPr>
        <p:spPr>
          <a:xfrm>
            <a:off x="2321750" y="3789040"/>
            <a:ext cx="4500500" cy="1709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2400" b="1" dirty="0">
                <a:solidFill>
                  <a:srgbClr val="FFC000"/>
                </a:solidFill>
                <a:latin typeface="Gill Sans MT" panose="020B0502020104020203" pitchFamily="34" charset="0"/>
              </a:rPr>
              <a:t>Sublimation Radius</a:t>
            </a:r>
            <a:endParaRPr lang="it-IT" sz="2400" b="1" dirty="0">
              <a:solidFill>
                <a:srgbClr val="FFC000"/>
              </a:solidFill>
              <a:latin typeface="Gill Sans MT" panose="020B0502020104020203" pitchFamily="34" charset="0"/>
            </a:endParaRPr>
          </a:p>
          <a:p>
            <a:pPr algn="ctr">
              <a:spcAft>
                <a:spcPts val="1800"/>
              </a:spcAft>
            </a:pPr>
            <a:r>
              <a:rPr lang="it-IT" sz="2400" b="1" dirty="0">
                <a:solidFill>
                  <a:srgbClr val="FFC000"/>
                </a:solidFill>
                <a:latin typeface="Gill Sans MT" panose="020B0502020104020203" pitchFamily="34" charset="0"/>
              </a:rPr>
              <a:t>pc-scale </a:t>
            </a:r>
            <a:r>
              <a:rPr lang="it-IT" sz="2400" b="1" dirty="0" err="1">
                <a:solidFill>
                  <a:srgbClr val="FFC000"/>
                </a:solidFill>
                <a:latin typeface="Gill Sans MT" panose="020B0502020104020203" pitchFamily="34" charset="0"/>
              </a:rPr>
              <a:t>Torus</a:t>
            </a:r>
            <a:endParaRPr lang="it-IT" sz="2400" b="1" dirty="0">
              <a:solidFill>
                <a:srgbClr val="FFC000"/>
              </a:solidFill>
              <a:latin typeface="Gill Sans MT" panose="020B0502020104020203" pitchFamily="34" charset="0"/>
            </a:endParaRPr>
          </a:p>
          <a:p>
            <a:pPr algn="ctr">
              <a:spcAft>
                <a:spcPts val="1800"/>
              </a:spcAft>
            </a:pPr>
            <a:r>
              <a:rPr lang="en-US" sz="2400" b="1" dirty="0">
                <a:solidFill>
                  <a:srgbClr val="FFC000"/>
                </a:solidFill>
                <a:latin typeface="Gill Sans MT" panose="020B0502020104020203" pitchFamily="34" charset="0"/>
              </a:rPr>
              <a:t>Host Galaxy</a:t>
            </a:r>
            <a:endParaRPr lang="it-IT" sz="2400" b="1" dirty="0">
              <a:solidFill>
                <a:srgbClr val="FFC000"/>
              </a:solidFill>
              <a:latin typeface="Gill Sans MT" panose="020B0502020104020203" pitchFamily="34" charset="0"/>
            </a:endParaRPr>
          </a:p>
        </p:txBody>
      </p:sp>
    </p:spTree>
    <p:extLst>
      <p:ext uri="{BB962C8B-B14F-4D97-AF65-F5344CB8AC3E}">
        <p14:creationId xmlns:p14="http://schemas.microsoft.com/office/powerpoint/2010/main" val="162637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3554" y="90764"/>
            <a:ext cx="8296892" cy="523220"/>
          </a:xfrm>
          <a:prstGeom prst="rect">
            <a:avLst/>
          </a:prstGeom>
        </p:spPr>
        <p:txBody>
          <a:bodyPr wrap="square">
            <a:spAutoFit/>
          </a:bodyPr>
          <a:lstStyle/>
          <a:p>
            <a:pPr algn="ctr"/>
            <a:r>
              <a:rPr lang="en-US" sz="2800" b="1" cap="small" dirty="0">
                <a:solidFill>
                  <a:srgbClr val="FFC000"/>
                </a:solidFill>
                <a:latin typeface="Gill Sans MT" panose="020B0502020104020203" pitchFamily="34" charset="0"/>
              </a:rPr>
              <a:t>Absorption within the Sublimation Radius</a:t>
            </a:r>
            <a:endParaRPr lang="it-IT" sz="2800" b="1" cap="small" dirty="0">
              <a:solidFill>
                <a:srgbClr val="FFC000"/>
              </a:solidFill>
              <a:latin typeface="Gill Sans MT" panose="020B0502020104020203" pitchFamily="34" charset="0"/>
            </a:endParaRPr>
          </a:p>
        </p:txBody>
      </p:sp>
      <p:grpSp>
        <p:nvGrpSpPr>
          <p:cNvPr id="5" name="Group 11"/>
          <p:cNvGrpSpPr>
            <a:grpSpLocks/>
          </p:cNvGrpSpPr>
          <p:nvPr/>
        </p:nvGrpSpPr>
        <p:grpSpPr bwMode="auto">
          <a:xfrm>
            <a:off x="5148063" y="764704"/>
            <a:ext cx="3932237" cy="3220022"/>
            <a:chOff x="5257800" y="3817437"/>
            <a:chExt cx="3814763" cy="2969126"/>
          </a:xfrm>
        </p:grpSpPr>
        <p:pic>
          <p:nvPicPr>
            <p:cNvPr id="6" name="Picture 7" descr="xmm1_2.jpg"/>
            <p:cNvPicPr>
              <a:picLocks noChangeAspect="1"/>
            </p:cNvPicPr>
            <p:nvPr/>
          </p:nvPicPr>
          <p:blipFill>
            <a:blip r:embed="rId2">
              <a:lum bright="-20000" contrast="44000"/>
              <a:extLst>
                <a:ext uri="{28A0092B-C50C-407E-A947-70E740481C1C}">
                  <a14:useLocalDpi xmlns:a14="http://schemas.microsoft.com/office/drawing/2010/main" val="0"/>
                </a:ext>
              </a:extLst>
            </a:blip>
            <a:srcRect/>
            <a:stretch>
              <a:fillRect/>
            </a:stretch>
          </p:blipFill>
          <p:spPr bwMode="auto">
            <a:xfrm>
              <a:off x="5257800" y="3929063"/>
              <a:ext cx="38147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9"/>
            <p:cNvSpPr/>
            <p:nvPr/>
          </p:nvSpPr>
          <p:spPr>
            <a:xfrm>
              <a:off x="7366126" y="3817437"/>
              <a:ext cx="1273904" cy="203674"/>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solidFill>
                    <a:schemeClr val="tx1"/>
                  </a:solidFill>
                  <a:latin typeface="Gill Sans MT" panose="020B0502020104020203" pitchFamily="34" charset="0"/>
                </a:rPr>
                <a:t>Risaliti</a:t>
              </a:r>
              <a:r>
                <a:rPr lang="en-US" sz="1400" b="1" dirty="0">
                  <a:solidFill>
                    <a:schemeClr val="tx1"/>
                  </a:solidFill>
                  <a:latin typeface="Gill Sans MT" panose="020B0502020104020203" pitchFamily="34" charset="0"/>
                </a:rPr>
                <a:t>+ 2007</a:t>
              </a:r>
            </a:p>
          </p:txBody>
        </p:sp>
      </p:grpSp>
      <p:grpSp>
        <p:nvGrpSpPr>
          <p:cNvPr id="8" name="Group 13"/>
          <p:cNvGrpSpPr>
            <a:grpSpLocks/>
          </p:cNvGrpSpPr>
          <p:nvPr/>
        </p:nvGrpSpPr>
        <p:grpSpPr bwMode="auto">
          <a:xfrm>
            <a:off x="5148064" y="4005064"/>
            <a:ext cx="3932237" cy="2736304"/>
            <a:chOff x="-85275" y="1261829"/>
            <a:chExt cx="5264150" cy="4071937"/>
          </a:xfrm>
        </p:grpSpPr>
        <p:grpSp>
          <p:nvGrpSpPr>
            <p:cNvPr id="9" name="Group 4"/>
            <p:cNvGrpSpPr>
              <a:grpSpLocks noChangeAspect="1"/>
            </p:cNvGrpSpPr>
            <p:nvPr/>
          </p:nvGrpSpPr>
          <p:grpSpPr bwMode="auto">
            <a:xfrm>
              <a:off x="-85275" y="1261829"/>
              <a:ext cx="5264150" cy="4071937"/>
              <a:chOff x="723405" y="1033615"/>
              <a:chExt cx="7086600" cy="5301980"/>
            </a:xfrm>
          </p:grpSpPr>
          <p:pic>
            <p:nvPicPr>
              <p:cNvPr id="12" name="Picture 5" descr="n7582spe.jpg"/>
              <p:cNvPicPr>
                <a:picLocks noChangeAspect="1"/>
              </p:cNvPicPr>
              <p:nvPr/>
            </p:nvPicPr>
            <p:blipFill>
              <a:blip r:embed="rId3">
                <a:lum bright="-26000" contrast="60000"/>
                <a:extLst>
                  <a:ext uri="{28A0092B-C50C-407E-A947-70E740481C1C}">
                    <a14:useLocalDpi xmlns:a14="http://schemas.microsoft.com/office/drawing/2010/main" val="0"/>
                  </a:ext>
                </a:extLst>
              </a:blip>
              <a:srcRect/>
              <a:stretch>
                <a:fillRect/>
              </a:stretch>
            </p:blipFill>
            <p:spPr bwMode="auto">
              <a:xfrm>
                <a:off x="723405" y="1033615"/>
                <a:ext cx="7086600" cy="53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p:cNvSpPr txBox="1"/>
              <p:nvPr/>
            </p:nvSpPr>
            <p:spPr>
              <a:xfrm>
                <a:off x="1507667" y="4204954"/>
                <a:ext cx="2672138" cy="1026095"/>
              </a:xfrm>
              <a:prstGeom prst="rect">
                <a:avLst/>
              </a:prstGeom>
              <a:solidFill>
                <a:schemeClr val="bg1"/>
              </a:solidFill>
            </p:spPr>
            <p:txBody>
              <a:bodyPr>
                <a:spAutoFit/>
              </a:bodyPr>
              <a:lstStyle/>
              <a:p>
                <a:pPr>
                  <a:defRPr/>
                </a:pPr>
                <a:r>
                  <a:rPr lang="en-US" sz="1600" dirty="0">
                    <a:latin typeface="Symbol" charset="2"/>
                    <a:cs typeface="Symbol" charset="2"/>
                  </a:rPr>
                  <a:t>D</a:t>
                </a:r>
                <a:r>
                  <a:rPr lang="en-US" sz="1600" dirty="0">
                    <a:latin typeface="Gill Sans MT" panose="020B0502020104020203" pitchFamily="34" charset="0"/>
                    <a:cs typeface="Symbol" charset="2"/>
                  </a:rPr>
                  <a:t>N</a:t>
                </a:r>
                <a:r>
                  <a:rPr lang="en-US" sz="1600" baseline="-25000" dirty="0">
                    <a:latin typeface="Gill Sans MT" panose="020B0502020104020203" pitchFamily="34" charset="0"/>
                    <a:cs typeface="Symbol" charset="2"/>
                  </a:rPr>
                  <a:t>H</a:t>
                </a:r>
                <a:r>
                  <a:rPr lang="en-US" sz="1600" dirty="0">
                    <a:latin typeface="Gill Sans MT" panose="020B0502020104020203" pitchFamily="34" charset="0"/>
                    <a:cs typeface="Symbol" charset="2"/>
                  </a:rPr>
                  <a:t>~10</a:t>
                </a:r>
                <a:r>
                  <a:rPr lang="en-US" sz="1600" baseline="30000" dirty="0">
                    <a:latin typeface="Gill Sans MT" panose="020B0502020104020203" pitchFamily="34" charset="0"/>
                    <a:cs typeface="Symbol" charset="2"/>
                  </a:rPr>
                  <a:t>23 </a:t>
                </a:r>
                <a:r>
                  <a:rPr lang="en-US" sz="1600" dirty="0">
                    <a:latin typeface="Gill Sans MT" panose="020B0502020104020203" pitchFamily="34" charset="0"/>
                    <a:cs typeface="Symbol" charset="2"/>
                  </a:rPr>
                  <a:t>cm</a:t>
                </a:r>
                <a:r>
                  <a:rPr lang="en-US" sz="1600" baseline="30000" dirty="0">
                    <a:latin typeface="Gill Sans MT" panose="020B0502020104020203" pitchFamily="34" charset="0"/>
                    <a:cs typeface="Symbol" charset="2"/>
                  </a:rPr>
                  <a:t>-2</a:t>
                </a:r>
              </a:p>
              <a:p>
                <a:pPr>
                  <a:defRPr/>
                </a:pPr>
                <a:r>
                  <a:rPr lang="en-US" sz="1600" dirty="0">
                    <a:latin typeface="Symbol" charset="2"/>
                    <a:cs typeface="Symbol" charset="2"/>
                  </a:rPr>
                  <a:t>DT~20 </a:t>
                </a:r>
                <a:r>
                  <a:rPr lang="en-US" sz="1600" dirty="0">
                    <a:latin typeface="Gill Sans MT" panose="020B0502020104020203" pitchFamily="34" charset="0"/>
                    <a:cs typeface="Symbol" charset="2"/>
                  </a:rPr>
                  <a:t>hours</a:t>
                </a:r>
                <a:endParaRPr lang="en-US" sz="1600" dirty="0">
                  <a:latin typeface="Symbol" charset="2"/>
                  <a:cs typeface="Symbol" charset="2"/>
                </a:endParaRPr>
              </a:p>
            </p:txBody>
          </p:sp>
        </p:grpSp>
        <p:sp>
          <p:nvSpPr>
            <p:cNvPr id="10" name="Rounded Rectangle 8"/>
            <p:cNvSpPr/>
            <p:nvPr/>
          </p:nvSpPr>
          <p:spPr>
            <a:xfrm>
              <a:off x="2824092" y="4485472"/>
              <a:ext cx="1789644" cy="419669"/>
            </a:xfrm>
            <a:prstGeom prst="round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latin typeface="Gill Sans MT" panose="020B0502020104020203" pitchFamily="34" charset="0"/>
                </a:rPr>
                <a:t>Bianchi+ 2009</a:t>
              </a:r>
            </a:p>
          </p:txBody>
        </p:sp>
        <p:sp>
          <p:nvSpPr>
            <p:cNvPr id="11" name="TextBox 11"/>
            <p:cNvSpPr txBox="1">
              <a:spLocks noChangeArrowheads="1"/>
            </p:cNvSpPr>
            <p:nvPr/>
          </p:nvSpPr>
          <p:spPr bwMode="auto">
            <a:xfrm>
              <a:off x="2071688" y="1643063"/>
              <a:ext cx="1554500" cy="49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Gill Sans MT" panose="020B0502020104020203" pitchFamily="34" charset="0"/>
                </a:rPr>
                <a:t>NGC 7582</a:t>
              </a:r>
            </a:p>
          </p:txBody>
        </p:sp>
      </p:grpSp>
      <p:sp>
        <p:nvSpPr>
          <p:cNvPr id="2" name="Rettangolo arrotondato 1"/>
          <p:cNvSpPr/>
          <p:nvPr/>
        </p:nvSpPr>
        <p:spPr>
          <a:xfrm>
            <a:off x="151556" y="620688"/>
            <a:ext cx="4592416" cy="2808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ill Sans MT" panose="020B0502020104020203" pitchFamily="34" charset="0"/>
              </a:rPr>
              <a:t>X-ray absorption variability is common in AGN:</a:t>
            </a:r>
          </a:p>
          <a:p>
            <a:pPr algn="ctr"/>
            <a:r>
              <a:rPr lang="en-US" sz="2000" b="1" dirty="0">
                <a:solidFill>
                  <a:srgbClr val="FFC000"/>
                </a:solidFill>
                <a:latin typeface="Gill Sans MT" panose="020B0502020104020203" pitchFamily="34" charset="0"/>
              </a:rPr>
              <a:t>the circumnuclear X-ray absorber</a:t>
            </a:r>
            <a:r>
              <a:rPr lang="en-US" sz="2000" dirty="0">
                <a:solidFill>
                  <a:srgbClr val="FFC000"/>
                </a:solidFill>
                <a:latin typeface="Gill Sans MT" panose="020B0502020104020203" pitchFamily="34" charset="0"/>
              </a:rPr>
              <a:t> </a:t>
            </a:r>
            <a:r>
              <a:rPr lang="en-US" sz="2000" dirty="0">
                <a:solidFill>
                  <a:schemeClr val="bg1"/>
                </a:solidFill>
                <a:latin typeface="Gill Sans MT" panose="020B0502020104020203" pitchFamily="34" charset="0"/>
              </a:rPr>
              <a:t>(or, at least, one component of it)</a:t>
            </a:r>
            <a:r>
              <a:rPr lang="en-US" sz="2000" dirty="0">
                <a:solidFill>
                  <a:srgbClr val="FFC000"/>
                </a:solidFill>
                <a:latin typeface="Gill Sans MT" panose="020B0502020104020203" pitchFamily="34" charset="0"/>
              </a:rPr>
              <a:t> </a:t>
            </a:r>
            <a:r>
              <a:rPr lang="en-US" sz="2000" b="1" dirty="0">
                <a:solidFill>
                  <a:srgbClr val="FFC000"/>
                </a:solidFill>
                <a:latin typeface="Gill Sans MT" panose="020B0502020104020203" pitchFamily="34" charset="0"/>
              </a:rPr>
              <a:t>must be clumpy and located at </a:t>
            </a:r>
            <a:r>
              <a:rPr lang="en-US" sz="2000" b="1" dirty="0" err="1">
                <a:solidFill>
                  <a:srgbClr val="FFC000"/>
                </a:solidFill>
                <a:latin typeface="Gill Sans MT" panose="020B0502020104020203" pitchFamily="34" charset="0"/>
              </a:rPr>
              <a:t>subparsec</a:t>
            </a:r>
            <a:r>
              <a:rPr lang="en-US" sz="2000" b="1" dirty="0">
                <a:solidFill>
                  <a:srgbClr val="FFC000"/>
                </a:solidFill>
                <a:latin typeface="Gill Sans MT" panose="020B0502020104020203" pitchFamily="34" charset="0"/>
              </a:rPr>
              <a:t> distance</a:t>
            </a:r>
            <a:endParaRPr lang="it-IT" sz="2000" b="1" dirty="0">
              <a:solidFill>
                <a:srgbClr val="FFC000"/>
              </a:solidFill>
              <a:latin typeface="Gill Sans MT" panose="020B0502020104020203" pitchFamily="34" charset="0"/>
            </a:endParaRPr>
          </a:p>
        </p:txBody>
      </p:sp>
      <p:sp>
        <p:nvSpPr>
          <p:cNvPr id="3" name="Rettangolo arrotondato 2"/>
          <p:cNvSpPr/>
          <p:nvPr/>
        </p:nvSpPr>
        <p:spPr>
          <a:xfrm>
            <a:off x="35496" y="3861048"/>
            <a:ext cx="4824536" cy="28803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N</a:t>
            </a:r>
            <a:r>
              <a:rPr lang="en-US" sz="2000" baseline="-25000" dirty="0">
                <a:solidFill>
                  <a:schemeClr val="bg1"/>
                </a:solidFill>
                <a:latin typeface="Gill Sans MT" panose="020B0502020104020203" pitchFamily="34" charset="0"/>
              </a:rPr>
              <a:t>H</a:t>
            </a:r>
            <a:r>
              <a:rPr lang="en-US" sz="2000" dirty="0">
                <a:solidFill>
                  <a:schemeClr val="bg1"/>
                </a:solidFill>
                <a:latin typeface="Gill Sans MT" panose="020B0502020104020203" pitchFamily="34" charset="0"/>
              </a:rPr>
              <a:t> variations on scales from months to hours are found in a growing number of sources: NGC 1365 </a:t>
            </a:r>
            <a:r>
              <a:rPr lang="en-US" sz="1400" dirty="0">
                <a:solidFill>
                  <a:schemeClr val="bg1"/>
                </a:solidFill>
                <a:latin typeface="Gill Sans MT" panose="020B0502020104020203" pitchFamily="34" charset="0"/>
              </a:rPr>
              <a:t>(Risaliti et al. 2005, 2007, 2009)</a:t>
            </a:r>
            <a:r>
              <a:rPr lang="en-US" sz="1600" dirty="0">
                <a:solidFill>
                  <a:schemeClr val="bg1"/>
                </a:solidFill>
                <a:latin typeface="Gill Sans MT" panose="020B0502020104020203" pitchFamily="34" charset="0"/>
              </a:rPr>
              <a:t>, </a:t>
            </a:r>
            <a:r>
              <a:rPr lang="en-US" sz="2000" dirty="0">
                <a:solidFill>
                  <a:schemeClr val="bg1"/>
                </a:solidFill>
                <a:latin typeface="Gill Sans MT" panose="020B0502020104020203" pitchFamily="34" charset="0"/>
              </a:rPr>
              <a:t>NGC 4388 </a:t>
            </a:r>
            <a:r>
              <a:rPr lang="en-US" sz="1400" dirty="0">
                <a:solidFill>
                  <a:schemeClr val="bg1"/>
                </a:solidFill>
                <a:latin typeface="Gill Sans MT" panose="020B0502020104020203" pitchFamily="34" charset="0"/>
              </a:rPr>
              <a:t>(Elvis et al. 2004), </a:t>
            </a:r>
            <a:r>
              <a:rPr lang="en-US" sz="2000" dirty="0">
                <a:solidFill>
                  <a:schemeClr val="bg1"/>
                </a:solidFill>
                <a:latin typeface="Gill Sans MT" panose="020B0502020104020203" pitchFamily="34" charset="0"/>
              </a:rPr>
              <a:t>NGC 4151 </a:t>
            </a:r>
            <a:r>
              <a:rPr lang="en-US" sz="1400" dirty="0">
                <a:solidFill>
                  <a:schemeClr val="bg1"/>
                </a:solidFill>
                <a:latin typeface="Gill Sans MT" panose="020B0502020104020203" pitchFamily="34" charset="0"/>
              </a:rPr>
              <a:t>(Puccetti et al. 2007), </a:t>
            </a:r>
            <a:r>
              <a:rPr lang="en-US" sz="2000" dirty="0">
                <a:solidFill>
                  <a:schemeClr val="bg1"/>
                </a:solidFill>
                <a:latin typeface="Gill Sans MT" panose="020B0502020104020203" pitchFamily="34" charset="0"/>
              </a:rPr>
              <a:t>NGC 7582 </a:t>
            </a:r>
            <a:r>
              <a:rPr lang="en-US" sz="1400" dirty="0">
                <a:solidFill>
                  <a:schemeClr val="bg1"/>
                </a:solidFill>
                <a:latin typeface="Gill Sans MT" panose="020B0502020104020203" pitchFamily="34" charset="0"/>
              </a:rPr>
              <a:t>(Bianchi et al. 2009), </a:t>
            </a:r>
            <a:r>
              <a:rPr lang="en-US" sz="2000" dirty="0" err="1">
                <a:solidFill>
                  <a:schemeClr val="bg1"/>
                </a:solidFill>
                <a:latin typeface="Gill Sans MT" panose="020B0502020104020203" pitchFamily="34" charset="0"/>
              </a:rPr>
              <a:t>Mrk</a:t>
            </a:r>
            <a:r>
              <a:rPr lang="en-US" sz="2000" dirty="0">
                <a:solidFill>
                  <a:schemeClr val="bg1"/>
                </a:solidFill>
                <a:latin typeface="Gill Sans MT" panose="020B0502020104020203" pitchFamily="34" charset="0"/>
              </a:rPr>
              <a:t> 766 </a:t>
            </a:r>
            <a:r>
              <a:rPr lang="en-US" sz="1400" dirty="0">
                <a:solidFill>
                  <a:schemeClr val="bg1"/>
                </a:solidFill>
                <a:latin typeface="Gill Sans MT" panose="020B0502020104020203" pitchFamily="34" charset="0"/>
              </a:rPr>
              <a:t>(Risaliti et al. 2011)</a:t>
            </a:r>
          </a:p>
        </p:txBody>
      </p:sp>
    </p:spTree>
    <p:extLst>
      <p:ext uri="{BB962C8B-B14F-4D97-AF65-F5344CB8AC3E}">
        <p14:creationId xmlns:p14="http://schemas.microsoft.com/office/powerpoint/2010/main" val="40912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210235" y="6723529"/>
            <a:ext cx="7530353" cy="134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z="1588"/>
          </a:p>
        </p:txBody>
      </p:sp>
      <p:sp>
        <p:nvSpPr>
          <p:cNvPr id="10244" name="Rectangle 3"/>
          <p:cNvSpPr>
            <a:spLocks noChangeArrowheads="1"/>
          </p:cNvSpPr>
          <p:nvPr/>
        </p:nvSpPr>
        <p:spPr bwMode="auto">
          <a:xfrm>
            <a:off x="739588" y="1218640"/>
            <a:ext cx="3361765" cy="462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z="1588"/>
          </a:p>
        </p:txBody>
      </p:sp>
      <p:sp>
        <p:nvSpPr>
          <p:cNvPr id="10245" name="Rectangle 4"/>
          <p:cNvSpPr>
            <a:spLocks noChangeArrowheads="1"/>
          </p:cNvSpPr>
          <p:nvPr/>
        </p:nvSpPr>
        <p:spPr bwMode="auto">
          <a:xfrm>
            <a:off x="806823" y="6261287"/>
            <a:ext cx="3361765" cy="462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z="1588"/>
          </a:p>
        </p:txBody>
      </p:sp>
      <p:sp>
        <p:nvSpPr>
          <p:cNvPr id="10248" name="Text Box 8"/>
          <p:cNvSpPr txBox="1">
            <a:spLocks noChangeArrowheads="1"/>
          </p:cNvSpPr>
          <p:nvPr/>
        </p:nvSpPr>
        <p:spPr bwMode="auto">
          <a:xfrm>
            <a:off x="345126" y="4222002"/>
            <a:ext cx="4355976" cy="2081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412" tIns="39706" rIns="79412" bIns="39706"/>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3000">
                <a:solidFill>
                  <a:schemeClr val="bg1"/>
                </a:solidFill>
                <a:latin typeface="Arial" charset="0"/>
                <a:ea typeface="ＭＳ Ｐゴシック" charset="-128"/>
              </a:defRPr>
            </a:lvl9pPr>
          </a:lstStyle>
          <a:p>
            <a:pPr algn="ctr" eaLnBrk="1" hangingPunct="1">
              <a:spcBef>
                <a:spcPts val="618"/>
              </a:spcBef>
            </a:pPr>
            <a:r>
              <a:rPr lang="en-US" altLang="it-IT" sz="2000" b="1" dirty="0">
                <a:solidFill>
                  <a:srgbClr val="FFC000"/>
                </a:solidFill>
                <a:latin typeface="Gill Sans MT" panose="020B0502020104020203" pitchFamily="34" charset="0"/>
              </a:rPr>
              <a:t>We witnessed an unveiling event in the archetypal Compton-thick NGC1068!</a:t>
            </a:r>
          </a:p>
          <a:p>
            <a:pPr algn="ctr" eaLnBrk="1" hangingPunct="1">
              <a:spcBef>
                <a:spcPts val="618"/>
              </a:spcBef>
            </a:pPr>
            <a:r>
              <a:rPr lang="en-US" altLang="it-IT" sz="2000" dirty="0">
                <a:latin typeface="Gill Sans MT" panose="020B0502020104020203" pitchFamily="34" charset="0"/>
              </a:rPr>
              <a:t>A follow-up </a:t>
            </a:r>
            <a:r>
              <a:rPr lang="en-US" altLang="it-IT" sz="2000" dirty="0" err="1">
                <a:latin typeface="Gill Sans MT" panose="020B0502020104020203" pitchFamily="34" charset="0"/>
              </a:rPr>
              <a:t>NuSTAR</a:t>
            </a:r>
            <a:r>
              <a:rPr lang="en-US" altLang="it-IT" sz="2000" dirty="0">
                <a:latin typeface="Gill Sans MT" panose="020B0502020104020203" pitchFamily="34" charset="0"/>
              </a:rPr>
              <a:t> campaign is ongoing to constrain the variability timescales</a:t>
            </a:r>
          </a:p>
        </p:txBody>
      </p:sp>
      <p:pic>
        <p:nvPicPr>
          <p:cNvPr id="3" name="Immagine 2">
            <a:extLst>
              <a:ext uri="{FF2B5EF4-FFF2-40B4-BE49-F238E27FC236}">
                <a16:creationId xmlns:a16="http://schemas.microsoft.com/office/drawing/2014/main" id="{9C97D219-4A7C-407F-9338-58DAE8AD256D}"/>
              </a:ext>
            </a:extLst>
          </p:cNvPr>
          <p:cNvPicPr>
            <a:picLocks noChangeAspect="1"/>
          </p:cNvPicPr>
          <p:nvPr/>
        </p:nvPicPr>
        <p:blipFill>
          <a:blip r:embed="rId3"/>
          <a:stretch>
            <a:fillRect/>
          </a:stretch>
        </p:blipFill>
        <p:spPr>
          <a:xfrm>
            <a:off x="5011661" y="3651654"/>
            <a:ext cx="3962313" cy="3120322"/>
          </a:xfrm>
          <a:prstGeom prst="rect">
            <a:avLst/>
          </a:prstGeom>
          <a:effectLst>
            <a:softEdge rad="31750"/>
          </a:effectLst>
        </p:spPr>
      </p:pic>
      <p:grpSp>
        <p:nvGrpSpPr>
          <p:cNvPr id="2" name="Gruppo 1"/>
          <p:cNvGrpSpPr/>
          <p:nvPr/>
        </p:nvGrpSpPr>
        <p:grpSpPr>
          <a:xfrm>
            <a:off x="161227" y="116632"/>
            <a:ext cx="8821546" cy="3685115"/>
            <a:chOff x="30324" y="1077888"/>
            <a:chExt cx="9997752" cy="4176464"/>
          </a:xfrm>
        </p:grpSpPr>
        <p:pic>
          <p:nvPicPr>
            <p:cNvPr id="10249"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4" y="1077888"/>
              <a:ext cx="9997752" cy="400635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bwMode="auto">
            <a:xfrm>
              <a:off x="4165104" y="4894312"/>
              <a:ext cx="2016224" cy="360040"/>
            </a:xfrm>
            <a:prstGeom prst="rect">
              <a:avLst/>
            </a:prstGeom>
            <a:solidFill>
              <a:srgbClr val="FFC000"/>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extLst/>
          </p:spPr>
          <p:txBody>
            <a:bodyPr vert="horz" wrap="square" lIns="80682" tIns="40341" rIns="80682" bIns="40341" numCol="1" rtlCol="0" anchor="ctr" anchorCtr="0" compatLnSpc="1">
              <a:prstTxWarp prst="textNoShape">
                <a:avLst/>
              </a:prstTxWarp>
            </a:bodyPr>
            <a:lstStyle/>
            <a:p>
              <a:pPr algn="ctr" defTabSz="403433" fontAlgn="base">
                <a:spcBef>
                  <a:spcPct val="0"/>
                </a:spcBef>
                <a:spcAft>
                  <a:spcPct val="0"/>
                </a:spcAft>
                <a:buClr>
                  <a:srgbClr val="000000"/>
                </a:buClr>
                <a:buSzPct val="100000"/>
              </a:pPr>
              <a:r>
                <a:rPr lang="en-US" sz="1400" b="1" dirty="0" err="1">
                  <a:latin typeface="Gill Sans MT" panose="020B0502020104020203" pitchFamily="34" charset="0"/>
                </a:rPr>
                <a:t>Marinucci</a:t>
              </a:r>
              <a:r>
                <a:rPr lang="en-US" sz="1400" b="1" dirty="0">
                  <a:latin typeface="Gill Sans MT" panose="020B0502020104020203" pitchFamily="34" charset="0"/>
                </a:rPr>
                <a:t>+ 2016</a:t>
              </a:r>
              <a:endParaRPr lang="it-IT" sz="1400" b="1" dirty="0">
                <a:latin typeface="Gill Sans MT" panose="020B0502020104020203" pitchFamily="34" charset="0"/>
              </a:endParaRPr>
            </a:p>
          </p:txBody>
        </p:sp>
      </p:grpSp>
    </p:spTree>
    <p:extLst>
      <p:ext uri="{BB962C8B-B14F-4D97-AF65-F5344CB8AC3E}">
        <p14:creationId xmlns:p14="http://schemas.microsoft.com/office/powerpoint/2010/main" val="695773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ttangolo arrotondato 4"/>
              <p:cNvSpPr/>
              <p:nvPr/>
            </p:nvSpPr>
            <p:spPr>
              <a:xfrm>
                <a:off x="71500" y="404664"/>
                <a:ext cx="9001000" cy="27363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ill Sans MT" panose="020B0502020104020203" pitchFamily="34" charset="0"/>
                  </a:rPr>
                  <a:t>NGC 1365 shows absorption variability down to </a:t>
                </a:r>
                <a14:m>
                  <m:oMath xmlns:m="http://schemas.openxmlformats.org/officeDocument/2006/math">
                    <m:r>
                      <a:rPr lang="en-US" sz="2000" i="1" dirty="0" smtClean="0">
                        <a:latin typeface="Cambria Math" panose="02040503050406030204" pitchFamily="18" charset="0"/>
                      </a:rPr>
                      <m:t>∼10 </m:t>
                    </m:r>
                  </m:oMath>
                </a14:m>
                <a:r>
                  <a:rPr lang="en-US" sz="2000" dirty="0">
                    <a:latin typeface="Gill Sans MT" panose="020B0502020104020203" pitchFamily="34" charset="0"/>
                  </a:rPr>
                  <a:t>hours: absorption is due to clouds with velocity </a:t>
                </a:r>
                <a14:m>
                  <m:oMath xmlns:m="http://schemas.openxmlformats.org/officeDocument/2006/math">
                    <m:r>
                      <a:rPr lang="en-US" sz="2000" i="1" dirty="0" smtClean="0">
                        <a:latin typeface="Cambria Math" panose="02040503050406030204" pitchFamily="18" charset="0"/>
                      </a:rPr>
                      <m:t>&gt;10</m:t>
                    </m:r>
                    <m:r>
                      <a:rPr lang="en-US" sz="2000" i="1" baseline="30000" dirty="0">
                        <a:latin typeface="Cambria Math" panose="02040503050406030204" pitchFamily="18" charset="0"/>
                      </a:rPr>
                      <m:t>3</m:t>
                    </m:r>
                    <m:r>
                      <a:rPr lang="en-US" sz="2000" i="1" dirty="0">
                        <a:latin typeface="Cambria Math" panose="02040503050406030204" pitchFamily="18" charset="0"/>
                      </a:rPr>
                      <m:t> </m:t>
                    </m:r>
                  </m:oMath>
                </a14:m>
                <a:r>
                  <a:rPr lang="en-US" sz="2000" dirty="0">
                    <a:latin typeface="Gill Sans MT" panose="020B0502020104020203" pitchFamily="34" charset="0"/>
                  </a:rPr>
                  <a:t>km s</a:t>
                </a:r>
                <a:r>
                  <a:rPr lang="en-US" sz="2000" baseline="30000" dirty="0">
                    <a:latin typeface="Gill Sans MT" panose="020B0502020104020203" pitchFamily="34" charset="0"/>
                  </a:rPr>
                  <a:t>−1</a:t>
                </a:r>
                <a:r>
                  <a:rPr lang="en-US" sz="2000" dirty="0">
                    <a:latin typeface="Gill Sans MT" panose="020B0502020104020203" pitchFamily="34" charset="0"/>
                  </a:rPr>
                  <a:t>, at distances of </a:t>
                </a:r>
                <a14:m>
                  <m:oMath xmlns:m="http://schemas.openxmlformats.org/officeDocument/2006/math">
                    <m:r>
                      <a:rPr lang="en-US" sz="2000" i="1" dirty="0" smtClean="0">
                        <a:latin typeface="Cambria Math" panose="02040503050406030204" pitchFamily="18" charset="0"/>
                      </a:rPr>
                      <m:t>~10</m:t>
                    </m:r>
                    <m:r>
                      <a:rPr lang="en-US" sz="2000" i="1" baseline="30000" dirty="0">
                        <a:latin typeface="Cambria Math" panose="02040503050406030204" pitchFamily="18" charset="0"/>
                      </a:rPr>
                      <m:t>4</m:t>
                    </m:r>
                    <m:r>
                      <a:rPr lang="en-US" sz="2000" i="1" dirty="0">
                        <a:latin typeface="Cambria Math" panose="02040503050406030204" pitchFamily="18" charset="0"/>
                      </a:rPr>
                      <m:t> </m:t>
                    </m:r>
                  </m:oMath>
                </a14:m>
                <a:r>
                  <a:rPr lang="en-US" sz="2000" dirty="0">
                    <a:latin typeface="Gill Sans MT" panose="020B0502020104020203" pitchFamily="34" charset="0"/>
                  </a:rPr>
                  <a:t>r</a:t>
                </a:r>
                <a:r>
                  <a:rPr lang="en-US" sz="2000" baseline="-25000" dirty="0">
                    <a:latin typeface="Gill Sans MT" panose="020B0502020104020203" pitchFamily="34" charset="0"/>
                  </a:rPr>
                  <a:t>g</a:t>
                </a:r>
                <a:r>
                  <a:rPr lang="en-US" sz="2000" dirty="0">
                    <a:latin typeface="Gill Sans MT" panose="020B0502020104020203" pitchFamily="34" charset="0"/>
                  </a:rPr>
                  <a:t>. Their physical size and density are  </a:t>
                </a:r>
                <a14:m>
                  <m:oMath xmlns:m="http://schemas.openxmlformats.org/officeDocument/2006/math">
                    <m:r>
                      <a:rPr lang="en-US" sz="2000" i="1" dirty="0" smtClean="0">
                        <a:latin typeface="Cambria Math" panose="02040503050406030204" pitchFamily="18" charset="0"/>
                      </a:rPr>
                      <m:t>~10</m:t>
                    </m:r>
                    <m:r>
                      <a:rPr lang="en-US" sz="2000" i="1" baseline="30000" dirty="0">
                        <a:latin typeface="Cambria Math" panose="02040503050406030204" pitchFamily="18" charset="0"/>
                      </a:rPr>
                      <m:t>13</m:t>
                    </m:r>
                    <m:r>
                      <a:rPr lang="en-US" sz="2000" i="1" dirty="0">
                        <a:latin typeface="Cambria Math" panose="02040503050406030204" pitchFamily="18" charset="0"/>
                      </a:rPr>
                      <m:t> </m:t>
                    </m:r>
                  </m:oMath>
                </a14:m>
                <a:r>
                  <a:rPr lang="en-US" sz="2000" dirty="0">
                    <a:latin typeface="Gill Sans MT" panose="020B0502020104020203" pitchFamily="34" charset="0"/>
                  </a:rPr>
                  <a:t>cm and </a:t>
                </a:r>
                <a14:m>
                  <m:oMath xmlns:m="http://schemas.openxmlformats.org/officeDocument/2006/math">
                    <m:r>
                      <a:rPr lang="en-US" sz="2000" i="1" dirty="0" smtClean="0">
                        <a:latin typeface="Cambria Math" panose="02040503050406030204" pitchFamily="18" charset="0"/>
                      </a:rPr>
                      <m:t>~10</m:t>
                    </m:r>
                    <m:r>
                      <a:rPr lang="en-US" sz="2000" i="1" baseline="30000" dirty="0">
                        <a:latin typeface="Cambria Math" panose="02040503050406030204" pitchFamily="18" charset="0"/>
                      </a:rPr>
                      <m:t>10</m:t>
                    </m:r>
                    <m:r>
                      <a:rPr lang="en-US" sz="2000" i="1" dirty="0">
                        <a:latin typeface="Cambria Math" panose="02040503050406030204" pitchFamily="18" charset="0"/>
                      </a:rPr>
                      <m:t>−10</m:t>
                    </m:r>
                    <m:r>
                      <a:rPr lang="en-US" sz="2000" i="1" baseline="30000" dirty="0">
                        <a:latin typeface="Cambria Math" panose="02040503050406030204" pitchFamily="18" charset="0"/>
                      </a:rPr>
                      <m:t>11</m:t>
                    </m:r>
                  </m:oMath>
                </a14:m>
                <a:r>
                  <a:rPr lang="en-US" sz="2000" dirty="0">
                    <a:latin typeface="Gill Sans MT" panose="020B0502020104020203" pitchFamily="34" charset="0"/>
                  </a:rPr>
                  <a:t> cm</a:t>
                </a:r>
                <a:r>
                  <a:rPr lang="en-US" sz="2000" baseline="30000" dirty="0">
                    <a:latin typeface="Gill Sans MT" panose="020B0502020104020203" pitchFamily="34" charset="0"/>
                  </a:rPr>
                  <a:t>−3</a:t>
                </a:r>
                <a:endParaRPr lang="en-US" sz="2000" dirty="0">
                  <a:latin typeface="Gill Sans MT" panose="020B0502020104020203" pitchFamily="34" charset="0"/>
                </a:endParaRPr>
              </a:p>
              <a:p>
                <a:pPr algn="ctr"/>
                <a:endParaRPr lang="en-US" sz="2000" b="1" u="sng" dirty="0">
                  <a:latin typeface="Gill Sans MT" panose="020B0502020104020203" pitchFamily="34" charset="0"/>
                </a:endParaRPr>
              </a:p>
              <a:p>
                <a:pPr algn="ctr"/>
                <a:r>
                  <a:rPr lang="en-US" sz="2000" b="1" dirty="0">
                    <a:solidFill>
                      <a:srgbClr val="FFC000"/>
                    </a:solidFill>
                    <a:latin typeface="Gill Sans MT" panose="020B0502020104020203" pitchFamily="34" charset="0"/>
                  </a:rPr>
                  <a:t>All these physical parameters are typical of BLR clouds: the X-ray absorber and the clouds responsible for broad emission lines in the optical/UV are one and the same</a:t>
                </a:r>
                <a:endParaRPr lang="it-IT" sz="2000" b="1" dirty="0">
                  <a:solidFill>
                    <a:srgbClr val="FFC000"/>
                  </a:solidFill>
                  <a:latin typeface="Gill Sans MT" panose="020B0502020104020203" pitchFamily="34" charset="0"/>
                </a:endParaRPr>
              </a:p>
            </p:txBody>
          </p:sp>
        </mc:Choice>
        <mc:Fallback xmlns="">
          <p:sp>
            <p:nvSpPr>
              <p:cNvPr id="5" name="Rettangolo arrotondato 4"/>
              <p:cNvSpPr>
                <a:spLocks noRot="1" noChangeAspect="1" noMove="1" noResize="1" noEditPoints="1" noAdjustHandles="1" noChangeArrowheads="1" noChangeShapeType="1" noTextEdit="1"/>
              </p:cNvSpPr>
              <p:nvPr/>
            </p:nvSpPr>
            <p:spPr>
              <a:xfrm>
                <a:off x="71500" y="404664"/>
                <a:ext cx="9001000" cy="2736304"/>
              </a:xfrm>
              <a:prstGeom prst="roundRect">
                <a:avLst/>
              </a:prstGeom>
              <a:blipFill>
                <a:blip r:embed="rId2"/>
                <a:stretch>
                  <a:fillRect/>
                </a:stretch>
              </a:blipFill>
              <a:ln>
                <a:noFill/>
              </a:ln>
            </p:spPr>
            <p:txBody>
              <a:bodyPr/>
              <a:lstStyle/>
              <a:p>
                <a:r>
                  <a:rPr lang="it-IT">
                    <a:noFill/>
                  </a:rPr>
                  <a:t> </a:t>
                </a:r>
              </a:p>
            </p:txBody>
          </p:sp>
        </mc:Fallback>
      </mc:AlternateContent>
      <p:sp>
        <p:nvSpPr>
          <p:cNvPr id="6" name="Rettangolo arrotondato 5"/>
          <p:cNvSpPr/>
          <p:nvPr/>
        </p:nvSpPr>
        <p:spPr>
          <a:xfrm>
            <a:off x="5076056" y="3717032"/>
            <a:ext cx="4032194" cy="25922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ill Sans MT" panose="020B0502020104020203" pitchFamily="34" charset="0"/>
              </a:rPr>
              <a:t>The obscuring clouds appear to have a “cometary” shape: a high-density head, and an elongated, lower-density tail</a:t>
            </a:r>
            <a:endParaRPr lang="it-IT" sz="2000" dirty="0">
              <a:solidFill>
                <a:schemeClr val="bg1"/>
              </a:solidFill>
              <a:latin typeface="Gill Sans MT" panose="020B0502020104020203" pitchFamily="34" charset="0"/>
            </a:endParaRPr>
          </a:p>
        </p:txBody>
      </p:sp>
      <p:grpSp>
        <p:nvGrpSpPr>
          <p:cNvPr id="9" name="Gruppo 8"/>
          <p:cNvGrpSpPr/>
          <p:nvPr/>
        </p:nvGrpSpPr>
        <p:grpSpPr>
          <a:xfrm>
            <a:off x="107504" y="3873529"/>
            <a:ext cx="4896544" cy="2291775"/>
            <a:chOff x="107504" y="2289353"/>
            <a:chExt cx="4896544" cy="22917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89353"/>
              <a:ext cx="4896544" cy="2219767"/>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23528" y="4221088"/>
              <a:ext cx="1584177" cy="360040"/>
            </a:xfrm>
            <a:prstGeom prst="rect">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Maiolino</a:t>
              </a:r>
              <a:r>
                <a:rPr lang="en-US" sz="1400" dirty="0">
                  <a:solidFill>
                    <a:schemeClr val="tx1"/>
                  </a:solidFill>
                  <a:latin typeface="Gill Sans MT" panose="020B0502020104020203" pitchFamily="34" charset="0"/>
                </a:rPr>
                <a:t>+  2010</a:t>
              </a:r>
              <a:endParaRPr lang="it-IT" sz="1400" dirty="0">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294049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85890" y="246907"/>
            <a:ext cx="4896544" cy="16561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Gill Sans MT" panose="020B0502020104020203" pitchFamily="34" charset="0"/>
              </a:rPr>
              <a:t>Such events are possible even in on-average unobscured sources</a:t>
            </a:r>
          </a:p>
          <a:p>
            <a:pPr algn="ctr"/>
            <a:r>
              <a:rPr lang="en-US" dirty="0">
                <a:solidFill>
                  <a:schemeClr val="bg1"/>
                </a:solidFill>
                <a:latin typeface="Gill Sans MT" panose="020B0502020104020203" pitchFamily="34" charset="0"/>
              </a:rPr>
              <a:t>(e.g. </a:t>
            </a:r>
            <a:r>
              <a:rPr lang="en-US" dirty="0" err="1">
                <a:solidFill>
                  <a:schemeClr val="bg1"/>
                </a:solidFill>
                <a:latin typeface="Gill Sans MT" panose="020B0502020104020203" pitchFamily="34" charset="0"/>
              </a:rPr>
              <a:t>Mrk</a:t>
            </a:r>
            <a:r>
              <a:rPr lang="en-US" dirty="0">
                <a:solidFill>
                  <a:schemeClr val="bg1"/>
                </a:solidFill>
                <a:latin typeface="Gill Sans MT" panose="020B0502020104020203" pitchFamily="34" charset="0"/>
              </a:rPr>
              <a:t> 766: </a:t>
            </a:r>
            <a:r>
              <a:rPr lang="en-US" dirty="0" err="1">
                <a:solidFill>
                  <a:schemeClr val="bg1"/>
                </a:solidFill>
                <a:latin typeface="Gill Sans MT" panose="020B0502020104020203" pitchFamily="34" charset="0"/>
              </a:rPr>
              <a:t>Risaliti</a:t>
            </a:r>
            <a:r>
              <a:rPr lang="en-US" dirty="0">
                <a:solidFill>
                  <a:schemeClr val="bg1"/>
                </a:solidFill>
                <a:latin typeface="Gill Sans MT" panose="020B0502020104020203" pitchFamily="34" charset="0"/>
              </a:rPr>
              <a:t> et al. 2011; NGC5548: </a:t>
            </a:r>
            <a:r>
              <a:rPr lang="en-US" dirty="0" err="1">
                <a:solidFill>
                  <a:schemeClr val="bg1"/>
                </a:solidFill>
                <a:latin typeface="Gill Sans MT" panose="020B0502020104020203" pitchFamily="34" charset="0"/>
              </a:rPr>
              <a:t>Kaastra</a:t>
            </a:r>
            <a:r>
              <a:rPr lang="en-US" dirty="0">
                <a:solidFill>
                  <a:schemeClr val="bg1"/>
                </a:solidFill>
                <a:latin typeface="Gill Sans MT" panose="020B0502020104020203" pitchFamily="34" charset="0"/>
              </a:rPr>
              <a:t> et al. 2014)</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999060"/>
            <a:ext cx="6489954" cy="4814316"/>
          </a:xfrm>
          <a:prstGeom prst="rect">
            <a:avLst/>
          </a:prstGeom>
          <a:effectLst>
            <a:softEdge rad="31750"/>
          </a:effectLst>
        </p:spPr>
      </p:pic>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4982434" y="150938"/>
            <a:ext cx="4020777" cy="3084690"/>
          </a:xfrm>
          <a:prstGeom prst="rect">
            <a:avLst/>
          </a:prstGeom>
          <a:effectLst>
            <a:outerShdw blurRad="50800" dist="38100" dir="8100000" algn="tr" rotWithShape="0">
              <a:prstClr val="black">
                <a:alpha val="40000"/>
              </a:prstClr>
            </a:outerShdw>
          </a:effectLst>
        </p:spPr>
      </p:pic>
      <p:sp>
        <p:nvSpPr>
          <p:cNvPr id="7" name="Rettangolo 6"/>
          <p:cNvSpPr/>
          <p:nvPr/>
        </p:nvSpPr>
        <p:spPr>
          <a:xfrm rot="16200000">
            <a:off x="5963368" y="6021287"/>
            <a:ext cx="1224137" cy="360040"/>
          </a:xfrm>
          <a:prstGeom prst="rect">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Arav</a:t>
            </a:r>
            <a:r>
              <a:rPr lang="en-US" sz="1400" dirty="0">
                <a:solidFill>
                  <a:schemeClr val="tx1"/>
                </a:solidFill>
                <a:latin typeface="Gill Sans MT" panose="020B0502020104020203" pitchFamily="34" charset="0"/>
              </a:rPr>
              <a:t>+ 2015</a:t>
            </a:r>
            <a:endParaRPr lang="it-IT" sz="1400" dirty="0">
              <a:solidFill>
                <a:schemeClr val="tx1"/>
              </a:solidFill>
              <a:latin typeface="Gill Sans MT" panose="020B0502020104020203" pitchFamily="34" charset="0"/>
            </a:endParaRPr>
          </a:p>
        </p:txBody>
      </p:sp>
      <p:sp>
        <p:nvSpPr>
          <p:cNvPr id="8" name="Rettangolo 7"/>
          <p:cNvSpPr/>
          <p:nvPr/>
        </p:nvSpPr>
        <p:spPr>
          <a:xfrm>
            <a:off x="7524624" y="3102938"/>
            <a:ext cx="1605524" cy="265380"/>
          </a:xfrm>
          <a:prstGeom prst="rect">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Gill Sans MT" panose="020B0502020104020203" pitchFamily="34" charset="0"/>
              </a:rPr>
              <a:t>Kaastra</a:t>
            </a:r>
            <a:r>
              <a:rPr lang="en-US" sz="1400" dirty="0">
                <a:solidFill>
                  <a:schemeClr val="tx1"/>
                </a:solidFill>
                <a:latin typeface="Gill Sans MT" panose="020B0502020104020203" pitchFamily="34" charset="0"/>
              </a:rPr>
              <a:t>+ 2014</a:t>
            </a:r>
            <a:endParaRPr lang="it-IT" sz="14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39432688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53363</TotalTime>
  <Words>2720</Words>
  <Application>Microsoft Office PowerPoint</Application>
  <PresentationFormat>Presentazione su schermo (4:3)</PresentationFormat>
  <Paragraphs>176</Paragraphs>
  <Slides>30</Slides>
  <Notes>7</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30</vt:i4>
      </vt:variant>
    </vt:vector>
  </HeadingPairs>
  <TitlesOfParts>
    <vt:vector size="40" baseType="lpstr">
      <vt:lpstr>Gill Sans MT</vt:lpstr>
      <vt:lpstr>Wingdings</vt:lpstr>
      <vt:lpstr>Cambria Math</vt:lpstr>
      <vt:lpstr>Lucida Sans Unicode</vt:lpstr>
      <vt:lpstr>Arial</vt:lpstr>
      <vt:lpstr>Calibri</vt:lpstr>
      <vt:lpstr>ＭＳ Ｐゴシック</vt:lpstr>
      <vt:lpstr>Symbol</vt:lpstr>
      <vt:lpstr>Comic Sans MS</vt:lpstr>
      <vt:lpstr>Tema di Office</vt:lpstr>
      <vt:lpstr>Challenges to the AGN Unified Model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bianchi</dc:creator>
  <cp:lastModifiedBy>Stefano Bianchi</cp:lastModifiedBy>
  <cp:revision>318</cp:revision>
  <dcterms:created xsi:type="dcterms:W3CDTF">2012-04-26T16:22:52Z</dcterms:created>
  <dcterms:modified xsi:type="dcterms:W3CDTF">2017-10-16T19:04:10Z</dcterms:modified>
</cp:coreProperties>
</file>