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61" r:id="rId3"/>
    <p:sldId id="257" r:id="rId4"/>
    <p:sldId id="258" r:id="rId5"/>
    <p:sldId id="262" r:id="rId6"/>
    <p:sldId id="259" r:id="rId7"/>
    <p:sldId id="266" r:id="rId8"/>
    <p:sldId id="260" r:id="rId9"/>
    <p:sldId id="269" r:id="rId10"/>
    <p:sldId id="270" r:id="rId11"/>
    <p:sldId id="271" r:id="rId12"/>
    <p:sldId id="272" r:id="rId13"/>
    <p:sldId id="273" r:id="rId14"/>
    <p:sldId id="267" r:id="rId15"/>
    <p:sldId id="263" r:id="rId16"/>
    <p:sldId id="264" r:id="rId17"/>
    <p:sldId id="265" r:id="rId18"/>
    <p:sldId id="268" r:id="rId19"/>
  </p:sldIdLst>
  <p:sldSz cx="9144000" cy="6858000" type="screen4x3"/>
  <p:notesSz cx="6858000" cy="9144000"/>
  <p:embeddedFontLst>
    <p:embeddedFont>
      <p:font typeface="Comic Sans MS" panose="030F0702030302020204" pitchFamily="66" charset="0"/>
      <p:regular r:id="rId21"/>
      <p:bold r:id="rId22"/>
      <p:italic r:id="rId23"/>
      <p:boldItalic r:id="rId24"/>
    </p:embeddedFont>
    <p:embeddedFont>
      <p:font typeface="Gill Sans MT" panose="020B0502020104020203" pitchFamily="34" charset="0"/>
      <p:regular r:id="rId25"/>
      <p:bold r:id="rId26"/>
      <p:italic r:id="rId27"/>
      <p:boldItalic r:id="rId28"/>
    </p:embeddedFont>
    <p:embeddedFont>
      <p:font typeface="Cambria Math" panose="02040503050406030204" pitchFamily="18" charset="0"/>
      <p:regular r:id="rId29"/>
    </p:embeddedFont>
    <p:embeddedFont>
      <p:font typeface="Calibri" panose="020F0502020204030204" pitchFamily="34" charset="0"/>
      <p:regular r:id="rId30"/>
      <p:bold r:id="rId31"/>
      <p:italic r:id="rId32"/>
      <p:boldItalic r:id="rId33"/>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10" autoAdjust="0"/>
    <p:restoredTop sz="94660" autoAdjust="0"/>
  </p:normalViewPr>
  <p:slideViewPr>
    <p:cSldViewPr>
      <p:cViewPr varScale="1">
        <p:scale>
          <a:sx n="84" d="100"/>
          <a:sy n="84" d="100"/>
        </p:scale>
        <p:origin x="1100"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057477-4329-469F-9405-1CE766FFBDDD}" type="datetimeFigureOut">
              <a:rPr lang="it-IT" smtClean="0"/>
              <a:t>25/09/2017</a:t>
            </a:fld>
            <a:endParaRPr lang="it-IT" dirty="0"/>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88A906-A93B-4FBF-8CE4-A86AD3AE64B4}" type="slidenum">
              <a:rPr lang="it-IT" smtClean="0"/>
              <a:t>‹N›</a:t>
            </a:fld>
            <a:endParaRPr lang="it-IT" dirty="0"/>
          </a:p>
        </p:txBody>
      </p:sp>
    </p:spTree>
    <p:extLst>
      <p:ext uri="{BB962C8B-B14F-4D97-AF65-F5344CB8AC3E}">
        <p14:creationId xmlns:p14="http://schemas.microsoft.com/office/powerpoint/2010/main" val="240622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EA71F9A-D47F-4230-8C6A-0B5BC8189D59}" type="datetimeFigureOut">
              <a:rPr lang="it-IT" smtClean="0"/>
              <a:t>25/09/2017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482835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1F9A-D47F-4230-8C6A-0B5BC8189D59}" type="datetimeFigureOut">
              <a:rPr lang="it-IT" smtClean="0"/>
              <a:t>25/09/2017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882209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1F9A-D47F-4230-8C6A-0B5BC8189D59}" type="datetimeFigureOut">
              <a:rPr lang="it-IT" smtClean="0"/>
              <a:t>25/09/2017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75350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1F9A-D47F-4230-8C6A-0B5BC8189D59}" type="datetimeFigureOut">
              <a:rPr lang="it-IT" smtClean="0"/>
              <a:t>25/09/2017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90010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EA71F9A-D47F-4230-8C6A-0B5BC8189D59}" type="datetimeFigureOut">
              <a:rPr lang="it-IT" smtClean="0"/>
              <a:t>25/09/2017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54625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EA71F9A-D47F-4230-8C6A-0B5BC8189D59}" type="datetimeFigureOut">
              <a:rPr lang="it-IT" smtClean="0"/>
              <a:t>25/09/2017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314367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EA71F9A-D47F-4230-8C6A-0B5BC8189D59}" type="datetimeFigureOut">
              <a:rPr lang="it-IT" smtClean="0"/>
              <a:t>25/09/2017</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250833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EA71F9A-D47F-4230-8C6A-0B5BC8189D59}" type="datetimeFigureOut">
              <a:rPr lang="it-IT" smtClean="0"/>
              <a:t>25/09/2017</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3555542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EA71F9A-D47F-4230-8C6A-0B5BC8189D59}" type="datetimeFigureOut">
              <a:rPr lang="it-IT" smtClean="0"/>
              <a:t>25/09/2017</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3342265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71F9A-D47F-4230-8C6A-0B5BC8189D59}" type="datetimeFigureOut">
              <a:rPr lang="it-IT" smtClean="0"/>
              <a:t>25/09/2017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893545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71F9A-D47F-4230-8C6A-0B5BC8189D59}" type="datetimeFigureOut">
              <a:rPr lang="it-IT" smtClean="0"/>
              <a:t>25/09/2017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226616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dirty="0"/>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MT" panose="020B0502020104020203" pitchFamily="34" charset="0"/>
              </a:defRPr>
            </a:lvl1pPr>
          </a:lstStyle>
          <a:p>
            <a:fld id="{BEA71F9A-D47F-4230-8C6A-0B5BC8189D59}" type="datetimeFigureOut">
              <a:rPr lang="it-IT" smtClean="0"/>
              <a:pPr/>
              <a:t>25/09/2017</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ill Sans MT" panose="020B0502020104020203" pitchFamily="34" charset="0"/>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MT" panose="020B0502020104020203" pitchFamily="34" charset="0"/>
              </a:defRPr>
            </a:lvl1pPr>
          </a:lstStyle>
          <a:p>
            <a:fld id="{E0D997F6-B82C-423F-A977-4AF08A280CC9}" type="slidenum">
              <a:rPr lang="it-IT" smtClean="0"/>
              <a:pPr/>
              <a:t>‹N›</a:t>
            </a:fld>
            <a:endParaRPr lang="it-IT" dirty="0"/>
          </a:p>
        </p:txBody>
      </p:sp>
    </p:spTree>
    <p:extLst>
      <p:ext uri="{BB962C8B-B14F-4D97-AF65-F5344CB8AC3E}">
        <p14:creationId xmlns:p14="http://schemas.microsoft.com/office/powerpoint/2010/main" val="1269425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3.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0.png"/><Relationship Id="rId7"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03648" y="862021"/>
            <a:ext cx="6336704" cy="2088232"/>
          </a:xfrm>
        </p:spPr>
        <p:txBody>
          <a:bodyPr>
            <a:noAutofit/>
          </a:bodyPr>
          <a:lstStyle/>
          <a:p>
            <a:r>
              <a:rPr lang="en-US" sz="4800" b="1" cap="small" dirty="0">
                <a:solidFill>
                  <a:srgbClr val="FFC000"/>
                </a:solidFill>
                <a:effectLst>
                  <a:outerShdw blurRad="38100" dist="38100" dir="2700000" algn="tl">
                    <a:srgbClr val="000000">
                      <a:alpha val="43137"/>
                    </a:srgbClr>
                  </a:outerShdw>
                </a:effectLst>
              </a:rPr>
              <a:t>Photoionization instability of winds in X-ray binaries</a:t>
            </a:r>
            <a:endParaRPr lang="it-IT" sz="4800" b="1" cap="small" dirty="0">
              <a:solidFill>
                <a:srgbClr val="FFC000"/>
              </a:solidFill>
              <a:effectLst>
                <a:outerShdw blurRad="38100" dist="38100" dir="2700000" algn="tl">
                  <a:srgbClr val="000000">
                    <a:alpha val="43137"/>
                  </a:srgbClr>
                </a:outerShdw>
              </a:effectLst>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892" y="4395068"/>
            <a:ext cx="504031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Rettangolo 5"/>
          <p:cNvSpPr/>
          <p:nvPr/>
        </p:nvSpPr>
        <p:spPr>
          <a:xfrm>
            <a:off x="2777278" y="3573016"/>
            <a:ext cx="3589444" cy="646331"/>
          </a:xfrm>
          <a:prstGeom prst="rect">
            <a:avLst/>
          </a:prstGeom>
        </p:spPr>
        <p:txBody>
          <a:bodyPr wrap="none">
            <a:spAutoFit/>
          </a:bodyPr>
          <a:lstStyle/>
          <a:p>
            <a:r>
              <a:rPr lang="en-US" sz="3600" b="1" i="1" cap="small" dirty="0">
                <a:solidFill>
                  <a:schemeClr val="bg1"/>
                </a:solidFill>
                <a:latin typeface="Gill Sans MT" panose="020B0502020104020203" pitchFamily="34" charset="0"/>
              </a:rPr>
              <a:t>Stefano Bianchi</a:t>
            </a:r>
          </a:p>
        </p:txBody>
      </p:sp>
      <p:cxnSp>
        <p:nvCxnSpPr>
          <p:cNvPr id="9" name="Connettore 1 8"/>
          <p:cNvCxnSpPr/>
          <p:nvPr/>
        </p:nvCxnSpPr>
        <p:spPr>
          <a:xfrm>
            <a:off x="143508" y="6453336"/>
            <a:ext cx="885698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401209" y="6505599"/>
            <a:ext cx="8341579" cy="307777"/>
          </a:xfrm>
          <a:prstGeom prst="rect">
            <a:avLst/>
          </a:prstGeom>
          <a:noFill/>
        </p:spPr>
        <p:txBody>
          <a:bodyPr wrap="none" rtlCol="0">
            <a:spAutoFit/>
          </a:bodyPr>
          <a:lstStyle/>
          <a:p>
            <a:pPr algn="ctr"/>
            <a:r>
              <a:rPr lang="en-US" sz="1400" dirty="0">
                <a:solidFill>
                  <a:schemeClr val="bg1">
                    <a:lumMod val="85000"/>
                  </a:schemeClr>
                </a:solidFill>
                <a:latin typeface="Gill Sans MT" panose="020B0502020104020203" pitchFamily="34" charset="0"/>
              </a:rPr>
              <a:t>September 26</a:t>
            </a:r>
            <a:r>
              <a:rPr lang="en-US" sz="1400" baseline="30000" dirty="0">
                <a:solidFill>
                  <a:schemeClr val="bg1">
                    <a:lumMod val="85000"/>
                  </a:schemeClr>
                </a:solidFill>
                <a:latin typeface="Gill Sans MT" panose="020B0502020104020203" pitchFamily="34" charset="0"/>
              </a:rPr>
              <a:t>th</a:t>
            </a:r>
            <a:r>
              <a:rPr lang="en-US" sz="1400" dirty="0">
                <a:solidFill>
                  <a:schemeClr val="bg1">
                    <a:lumMod val="85000"/>
                  </a:schemeClr>
                </a:solidFill>
                <a:latin typeface="Gill Sans MT" panose="020B0502020104020203" pitchFamily="34" charset="0"/>
              </a:rPr>
              <a:t> 2017 – From Quiescence to Outburst: when </a:t>
            </a:r>
            <a:r>
              <a:rPr lang="en-US" sz="1400" dirty="0" err="1">
                <a:solidFill>
                  <a:schemeClr val="bg1">
                    <a:lumMod val="85000"/>
                  </a:schemeClr>
                </a:solidFill>
                <a:latin typeface="Gill Sans MT" panose="020B0502020104020203" pitchFamily="34" charset="0"/>
              </a:rPr>
              <a:t>Microquasars</a:t>
            </a:r>
            <a:r>
              <a:rPr lang="en-US" sz="1400" dirty="0">
                <a:solidFill>
                  <a:schemeClr val="bg1">
                    <a:lumMod val="85000"/>
                  </a:schemeClr>
                </a:solidFill>
                <a:latin typeface="Gill Sans MT" panose="020B0502020104020203" pitchFamily="34" charset="0"/>
              </a:rPr>
              <a:t> go wild! – </a:t>
            </a:r>
            <a:r>
              <a:rPr lang="en-US" sz="1400" dirty="0" err="1">
                <a:solidFill>
                  <a:schemeClr val="bg1">
                    <a:lumMod val="85000"/>
                  </a:schemeClr>
                </a:solidFill>
                <a:latin typeface="Gill Sans MT" panose="020B0502020104020203" pitchFamily="34" charset="0"/>
              </a:rPr>
              <a:t>île</a:t>
            </a:r>
            <a:r>
              <a:rPr lang="en-US" sz="1400" dirty="0">
                <a:solidFill>
                  <a:schemeClr val="bg1">
                    <a:lumMod val="85000"/>
                  </a:schemeClr>
                </a:solidFill>
                <a:latin typeface="Gill Sans MT" panose="020B0502020104020203" pitchFamily="34" charset="0"/>
              </a:rPr>
              <a:t> de </a:t>
            </a:r>
            <a:r>
              <a:rPr lang="en-US" sz="1400" dirty="0" err="1">
                <a:solidFill>
                  <a:schemeClr val="bg1">
                    <a:lumMod val="85000"/>
                  </a:schemeClr>
                </a:solidFill>
                <a:latin typeface="Gill Sans MT" panose="020B0502020104020203" pitchFamily="34" charset="0"/>
              </a:rPr>
              <a:t>Porquerolles</a:t>
            </a:r>
            <a:r>
              <a:rPr lang="en-US" sz="1400" dirty="0">
                <a:solidFill>
                  <a:schemeClr val="bg1">
                    <a:lumMod val="85000"/>
                  </a:schemeClr>
                </a:solidFill>
                <a:latin typeface="Gill Sans MT" panose="020B0502020104020203" pitchFamily="34" charset="0"/>
              </a:rPr>
              <a:t>, France</a:t>
            </a:r>
            <a:endParaRPr lang="it-IT" sz="1400" dirty="0">
              <a:solidFill>
                <a:schemeClr val="bg1">
                  <a:lumMod val="85000"/>
                </a:schemeClr>
              </a:solidFill>
              <a:latin typeface="Gill Sans MT" panose="020B0502020104020203" pitchFamily="34" charset="0"/>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044" y="5158591"/>
            <a:ext cx="4644008" cy="574665"/>
          </a:xfrm>
          <a:prstGeom prst="rect">
            <a:avLst/>
          </a:prstGeom>
        </p:spPr>
      </p:pic>
    </p:spTree>
    <p:extLst>
      <p:ext uri="{BB962C8B-B14F-4D97-AF65-F5344CB8AC3E}">
        <p14:creationId xmlns:p14="http://schemas.microsoft.com/office/powerpoint/2010/main" val="1497177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2924944"/>
            <a:ext cx="3809685" cy="3809685"/>
          </a:xfrm>
          <a:prstGeom prst="rect">
            <a:avLst/>
          </a:prstGeom>
        </p:spPr>
      </p:pic>
      <p:sp>
        <p:nvSpPr>
          <p:cNvPr id="5" name="Rettangolo con angoli arrotondati 4"/>
          <p:cNvSpPr/>
          <p:nvPr/>
        </p:nvSpPr>
        <p:spPr>
          <a:xfrm>
            <a:off x="5364088" y="2636912"/>
            <a:ext cx="1335082"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Bianchi+ 17</a:t>
            </a:r>
            <a:endParaRPr lang="it-IT" sz="1400" b="1"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6" name="Rettangolo 5"/>
              <p:cNvSpPr/>
              <p:nvPr/>
            </p:nvSpPr>
            <p:spPr>
              <a:xfrm>
                <a:off x="2355479" y="122699"/>
                <a:ext cx="6336704" cy="677108"/>
              </a:xfrm>
              <a:prstGeom prst="rect">
                <a:avLst/>
              </a:prstGeom>
            </p:spPr>
            <p:txBody>
              <a:bodyPr wrap="square">
                <a:spAutoFit/>
              </a:bodyPr>
              <a:lstStyle/>
              <a:p>
                <a:r>
                  <a:rPr lang="en-US" b="1" cap="small" dirty="0">
                    <a:solidFill>
                      <a:srgbClr val="FFC000"/>
                    </a:solidFill>
                    <a:latin typeface="Gill Sans MT" panose="020B0502020104020203" pitchFamily="34" charset="0"/>
                  </a:rPr>
                  <a:t>Toy Model</a:t>
                </a:r>
              </a:p>
              <a:p>
                <a:r>
                  <a:rPr lang="en-US" sz="2000" b="1" dirty="0">
                    <a:solidFill>
                      <a:schemeClr val="bg1"/>
                    </a:solidFill>
                    <a:latin typeface="Gill Sans MT" panose="020B0502020104020203" pitchFamily="34" charset="0"/>
                  </a:rPr>
                  <a:t>Static cloud (</a:t>
                </a:r>
                <a14:m>
                  <m:oMath xmlns:m="http://schemas.openxmlformats.org/officeDocument/2006/math">
                    <m:r>
                      <a:rPr lang="en-US" sz="2000" b="1" i="1" dirty="0" smtClean="0">
                        <a:solidFill>
                          <a:schemeClr val="bg1"/>
                        </a:solidFill>
                        <a:latin typeface="Cambria Math" panose="02040503050406030204" pitchFamily="18" charset="0"/>
                      </a:rPr>
                      <m:t>𝒗</m:t>
                    </m:r>
                    <m:r>
                      <a:rPr lang="en-US" sz="2000" b="1" i="1" dirty="0" smtClean="0">
                        <a:solidFill>
                          <a:schemeClr val="bg1"/>
                        </a:solidFill>
                        <a:latin typeface="Cambria Math" panose="02040503050406030204" pitchFamily="18" charset="0"/>
                      </a:rPr>
                      <m:t>=</m:t>
                    </m:r>
                    <m:r>
                      <a:rPr lang="en-US" sz="2000" b="1" i="1" dirty="0" smtClean="0">
                        <a:solidFill>
                          <a:schemeClr val="bg1"/>
                        </a:solidFill>
                        <a:latin typeface="Cambria Math" panose="02040503050406030204" pitchFamily="18" charset="0"/>
                      </a:rPr>
                      <m:t>𝟎</m:t>
                    </m:r>
                  </m:oMath>
                </a14:m>
                <a:r>
                  <a:rPr lang="en-US" sz="2000" b="1" dirty="0">
                    <a:solidFill>
                      <a:schemeClr val="bg1"/>
                    </a:solidFill>
                    <a:latin typeface="Gill Sans MT" panose="020B0502020104020203" pitchFamily="34" charset="0"/>
                  </a:rPr>
                  <a:t>) at distance </a:t>
                </a:r>
                <a14:m>
                  <m:oMath xmlns:m="http://schemas.openxmlformats.org/officeDocument/2006/math">
                    <m:r>
                      <a:rPr lang="en-US" sz="2000" b="1" i="1" dirty="0" smtClean="0">
                        <a:solidFill>
                          <a:schemeClr val="bg1"/>
                        </a:solidFill>
                        <a:latin typeface="Cambria Math" panose="02040503050406030204" pitchFamily="18" charset="0"/>
                      </a:rPr>
                      <m:t>𝒓</m:t>
                    </m:r>
                  </m:oMath>
                </a14:m>
                <a:r>
                  <a:rPr lang="en-US" sz="2000" b="1" dirty="0">
                    <a:solidFill>
                      <a:schemeClr val="bg1"/>
                    </a:solidFill>
                    <a:latin typeface="Gill Sans MT" panose="020B0502020104020203" pitchFamily="34" charset="0"/>
                  </a:rPr>
                  <a:t>, not replenished</a:t>
                </a:r>
                <a:endParaRPr lang="it-IT" sz="2000" b="1" dirty="0">
                  <a:solidFill>
                    <a:schemeClr val="bg1"/>
                  </a:solidFill>
                  <a:latin typeface="Gill Sans MT" panose="020B0502020104020203" pitchFamily="34" charset="0"/>
                </a:endParaRPr>
              </a:p>
            </p:txBody>
          </p:sp>
        </mc:Choice>
        <mc:Fallback xmlns="">
          <p:sp>
            <p:nvSpPr>
              <p:cNvPr id="6" name="Rettangolo 5"/>
              <p:cNvSpPr>
                <a:spLocks noRot="1" noChangeAspect="1" noMove="1" noResize="1" noEditPoints="1" noAdjustHandles="1" noChangeArrowheads="1" noChangeShapeType="1" noTextEdit="1"/>
              </p:cNvSpPr>
              <p:nvPr/>
            </p:nvSpPr>
            <p:spPr>
              <a:xfrm>
                <a:off x="2355479" y="122699"/>
                <a:ext cx="6336704" cy="677108"/>
              </a:xfrm>
              <a:prstGeom prst="rect">
                <a:avLst/>
              </a:prstGeom>
              <a:blipFill>
                <a:blip r:embed="rId3"/>
                <a:stretch>
                  <a:fillRect l="-962" t="-4505" b="-15315"/>
                </a:stretch>
              </a:blipFill>
            </p:spPr>
            <p:txBody>
              <a:bodyPr/>
              <a:lstStyle/>
              <a:p>
                <a:r>
                  <a:rPr lang="it-IT">
                    <a:noFill/>
                  </a:rPr>
                  <a:t> </a:t>
                </a:r>
              </a:p>
            </p:txBody>
          </p:sp>
        </mc:Fallback>
      </mc:AlternateContent>
      <p:pic>
        <p:nvPicPr>
          <p:cNvPr id="7" name="Immagine 6"/>
          <p:cNvPicPr>
            <a:picLocks noChangeAspect="1"/>
          </p:cNvPicPr>
          <p:nvPr/>
        </p:nvPicPr>
        <p:blipFill>
          <a:blip r:embed="rId4"/>
          <a:stretch>
            <a:fillRect/>
          </a:stretch>
        </p:blipFill>
        <p:spPr>
          <a:xfrm>
            <a:off x="22366" y="188640"/>
            <a:ext cx="2483768" cy="23654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mc:AlternateContent xmlns:mc="http://schemas.openxmlformats.org/markup-compatibility/2006" xmlns:a14="http://schemas.microsoft.com/office/drawing/2010/main">
        <mc:Choice Requires="a14">
          <p:sp>
            <p:nvSpPr>
              <p:cNvPr id="8" name="Rettangolo 7"/>
              <p:cNvSpPr/>
              <p:nvPr/>
            </p:nvSpPr>
            <p:spPr>
              <a:xfrm>
                <a:off x="2661767" y="799807"/>
                <a:ext cx="5724128" cy="1631216"/>
              </a:xfrm>
              <a:prstGeom prst="rect">
                <a:avLst/>
              </a:prstGeom>
            </p:spPr>
            <p:txBody>
              <a:bodyPr wrap="square">
                <a:spAutoFit/>
              </a:bodyPr>
              <a:lstStyle/>
              <a:p>
                <a:pPr algn="ctr"/>
                <a:r>
                  <a:rPr lang="it-IT" sz="2000" dirty="0">
                    <a:solidFill>
                      <a:schemeClr val="bg1"/>
                    </a:solidFill>
                    <a:latin typeface="Gill Sans MT" panose="020B0502020104020203" pitchFamily="34" charset="0"/>
                  </a:rPr>
                  <a:t>In the hard state, </a:t>
                </a:r>
                <a:r>
                  <a:rPr lang="it-IT" sz="2000" dirty="0" err="1">
                    <a:solidFill>
                      <a:schemeClr val="bg1"/>
                    </a:solidFill>
                    <a:latin typeface="Gill Sans MT" panose="020B0502020104020203" pitchFamily="34" charset="0"/>
                  </a:rPr>
                  <a:t>several</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phases</a:t>
                </a:r>
                <a:r>
                  <a:rPr lang="it-IT" sz="2000" dirty="0">
                    <a:solidFill>
                      <a:schemeClr val="bg1"/>
                    </a:solidFill>
                    <a:latin typeface="Gill Sans MT" panose="020B0502020104020203" pitchFamily="34" charset="0"/>
                  </a:rPr>
                  <a:t> of the gas can </a:t>
                </a:r>
                <a:r>
                  <a:rPr lang="it-IT" sz="2000" dirty="0" err="1">
                    <a:solidFill>
                      <a:schemeClr val="bg1"/>
                    </a:solidFill>
                    <a:latin typeface="Gill Sans MT" panose="020B0502020104020203" pitchFamily="34" charset="0"/>
                  </a:rPr>
                  <a:t>coexist</a:t>
                </a:r>
                <a:r>
                  <a:rPr lang="it-IT" sz="2000" dirty="0">
                    <a:solidFill>
                      <a:schemeClr val="bg1"/>
                    </a:solidFill>
                    <a:latin typeface="Gill Sans MT" panose="020B0502020104020203" pitchFamily="34" charset="0"/>
                  </a:rPr>
                  <a:t> in pressure </a:t>
                </a:r>
                <a:r>
                  <a:rPr lang="it-IT" sz="2000" dirty="0" err="1">
                    <a:solidFill>
                      <a:schemeClr val="bg1"/>
                    </a:solidFill>
                    <a:latin typeface="Gill Sans MT" panose="020B0502020104020203" pitchFamily="34" charset="0"/>
                  </a:rPr>
                  <a:t>equilibrium</a:t>
                </a:r>
                <a:r>
                  <a:rPr lang="it-IT" sz="2000" dirty="0">
                    <a:solidFill>
                      <a:schemeClr val="bg1"/>
                    </a:solidFill>
                    <a:latin typeface="Gill Sans MT" panose="020B0502020104020203" pitchFamily="34" charset="0"/>
                  </a:rPr>
                  <a:t> </a:t>
                </a:r>
              </a:p>
              <a:p>
                <a:pPr algn="ctr"/>
                <a:r>
                  <a:rPr lang="it-IT" sz="2000" dirty="0">
                    <a:solidFill>
                      <a:schemeClr val="bg1"/>
                    </a:solidFill>
                    <a:latin typeface="Gill Sans MT" panose="020B0502020104020203" pitchFamily="34" charset="0"/>
                  </a:rPr>
                  <a:t>For an </a:t>
                </a:r>
                <a:r>
                  <a:rPr lang="it-IT" sz="2000" dirty="0" err="1">
                    <a:solidFill>
                      <a:schemeClr val="bg1"/>
                    </a:solidFill>
                    <a:latin typeface="Gill Sans MT" panose="020B0502020104020203" pitchFamily="34" charset="0"/>
                  </a:rPr>
                  <a:t>isobaric</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displacement</a:t>
                </a:r>
                <a:r>
                  <a:rPr lang="it-IT" sz="2000" dirty="0">
                    <a:solidFill>
                      <a:schemeClr val="bg1"/>
                    </a:solidFill>
                    <a:latin typeface="Gill Sans MT" panose="020B0502020104020203" pitchFamily="34" charset="0"/>
                  </a:rPr>
                  <a:t> from the </a:t>
                </a:r>
                <a:r>
                  <a:rPr lang="it-IT" sz="2000" dirty="0" err="1">
                    <a:solidFill>
                      <a:schemeClr val="bg1"/>
                    </a:solidFill>
                    <a:latin typeface="Gill Sans MT" panose="020B0502020104020203" pitchFamily="34" charset="0"/>
                  </a:rPr>
                  <a:t>initial</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unstable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solution</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we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have</a:t>
                </a:r>
                <a:r>
                  <a:rPr lang="it-IT" sz="2000" dirty="0">
                    <a:solidFill>
                      <a:schemeClr val="bg1"/>
                    </a:solidFill>
                    <a:latin typeface="Gill Sans MT" panose="020B0502020104020203" pitchFamily="34" charset="0"/>
                  </a:rPr>
                  <a:t> </a:t>
                </a:r>
                <a:r>
                  <a:rPr lang="it-IT" sz="2000" b="1" dirty="0" err="1">
                    <a:solidFill>
                      <a:srgbClr val="FFC000"/>
                    </a:solidFill>
                    <a:latin typeface="Gill Sans MT" panose="020B0502020104020203" pitchFamily="34" charset="0"/>
                  </a:rPr>
                  <a:t>two</a:t>
                </a:r>
                <a:r>
                  <a:rPr lang="it-IT" sz="2000" b="1" dirty="0">
                    <a:solidFill>
                      <a:srgbClr val="FFC000"/>
                    </a:solidFill>
                    <a:latin typeface="Gill Sans MT" panose="020B0502020104020203" pitchFamily="34" charset="0"/>
                  </a:rPr>
                  <a:t> </a:t>
                </a:r>
                <a:r>
                  <a:rPr lang="it-IT" sz="2000" b="1" dirty="0" err="1">
                    <a:solidFill>
                      <a:srgbClr val="FFC000"/>
                    </a:solidFill>
                    <a:latin typeface="Gill Sans MT" panose="020B0502020104020203" pitchFamily="34" charset="0"/>
                  </a:rPr>
                  <a:t>stable</a:t>
                </a:r>
                <a:r>
                  <a:rPr lang="it-IT" sz="2000" b="1" dirty="0">
                    <a:solidFill>
                      <a:srgbClr val="FFC000"/>
                    </a:solidFill>
                    <a:latin typeface="Gill Sans MT" panose="020B0502020104020203" pitchFamily="34" charset="0"/>
                  </a:rPr>
                  <a:t> </a:t>
                </a:r>
                <a:r>
                  <a:rPr lang="it-IT" sz="2000" b="1" dirty="0" err="1">
                    <a:solidFill>
                      <a:srgbClr val="FFC000"/>
                    </a:solidFill>
                    <a:latin typeface="Gill Sans MT" panose="020B0502020104020203" pitchFamily="34" charset="0"/>
                  </a:rPr>
                  <a:t>solutions</a:t>
                </a:r>
                <a:r>
                  <a:rPr lang="it-IT" sz="2000" dirty="0">
                    <a:solidFill>
                      <a:schemeClr val="bg1"/>
                    </a:solidFill>
                    <a:latin typeface="Gill Sans MT" panose="020B0502020104020203" pitchFamily="34" charset="0"/>
                  </a:rPr>
                  <a:t>: </a:t>
                </a:r>
              </a:p>
              <a:p>
                <a:pPr algn="ctr"/>
                <a14:m>
                  <m:oMath xmlns:m="http://schemas.openxmlformats.org/officeDocument/2006/math">
                    <m:r>
                      <a:rPr lang="it-IT" sz="2000" i="1" dirty="0" smtClean="0">
                        <a:solidFill>
                          <a:schemeClr val="bg1"/>
                        </a:solidFill>
                        <a:latin typeface="Cambria Math" panose="02040503050406030204" pitchFamily="18" charset="0"/>
                      </a:rPr>
                      <m:t>𝐻</m:t>
                    </m:r>
                    <m:r>
                      <a:rPr lang="it-IT" sz="2000" i="1" dirty="0" smtClean="0">
                        <a:solidFill>
                          <a:schemeClr val="bg1"/>
                        </a:solidFill>
                        <a:latin typeface="Cambria Math" panose="02040503050406030204" pitchFamily="18" charset="0"/>
                      </a:rPr>
                      <m:t>1</m:t>
                    </m:r>
                  </m:oMath>
                </a14:m>
                <a:r>
                  <a:rPr lang="it-IT" sz="2000" dirty="0">
                    <a:solidFill>
                      <a:schemeClr val="bg1"/>
                    </a:solidFill>
                    <a:latin typeface="Gill Sans MT" panose="020B0502020104020203" pitchFamily="34" charset="0"/>
                  </a:rPr>
                  <a:t> (cold, high </a:t>
                </a:r>
                <a:r>
                  <a:rPr lang="it-IT" sz="2000" dirty="0" err="1">
                    <a:solidFill>
                      <a:schemeClr val="bg1"/>
                    </a:solidFill>
                    <a:latin typeface="Gill Sans MT" panose="020B0502020104020203" pitchFamily="34" charset="0"/>
                  </a:rPr>
                  <a:t>density</a:t>
                </a:r>
                <a:r>
                  <a:rPr lang="it-IT" sz="2000" dirty="0">
                    <a:solidFill>
                      <a:schemeClr val="bg1"/>
                    </a:solidFill>
                    <a:latin typeface="Gill Sans MT" panose="020B0502020104020203" pitchFamily="34" charset="0"/>
                  </a:rPr>
                  <a:t>) and </a:t>
                </a:r>
                <a14:m>
                  <m:oMath xmlns:m="http://schemas.openxmlformats.org/officeDocument/2006/math">
                    <m:r>
                      <a:rPr lang="it-IT" sz="2000" i="1" dirty="0" smtClean="0">
                        <a:solidFill>
                          <a:schemeClr val="bg1"/>
                        </a:solidFill>
                        <a:latin typeface="Cambria Math" panose="02040503050406030204" pitchFamily="18" charset="0"/>
                      </a:rPr>
                      <m:t>𝐻</m:t>
                    </m:r>
                    <m:r>
                      <a:rPr lang="it-IT" sz="2000" i="1" dirty="0" smtClean="0">
                        <a:solidFill>
                          <a:schemeClr val="bg1"/>
                        </a:solidFill>
                        <a:latin typeface="Cambria Math" panose="02040503050406030204" pitchFamily="18" charset="0"/>
                      </a:rPr>
                      <m:t>2</m:t>
                    </m:r>
                  </m:oMath>
                </a14:m>
                <a:r>
                  <a:rPr lang="it-IT" sz="2000" dirty="0">
                    <a:solidFill>
                      <a:schemeClr val="bg1"/>
                    </a:solidFill>
                    <a:latin typeface="Gill Sans MT" panose="020B0502020104020203" pitchFamily="34" charset="0"/>
                  </a:rPr>
                  <a:t> (hot, low density) </a:t>
                </a:r>
              </a:p>
            </p:txBody>
          </p:sp>
        </mc:Choice>
        <mc:Fallback xmlns="">
          <p:sp>
            <p:nvSpPr>
              <p:cNvPr id="8" name="Rettangolo 7"/>
              <p:cNvSpPr>
                <a:spLocks noRot="1" noChangeAspect="1" noMove="1" noResize="1" noEditPoints="1" noAdjustHandles="1" noChangeArrowheads="1" noChangeShapeType="1" noTextEdit="1"/>
              </p:cNvSpPr>
              <p:nvPr/>
            </p:nvSpPr>
            <p:spPr>
              <a:xfrm>
                <a:off x="2661767" y="799807"/>
                <a:ext cx="5724128" cy="1631216"/>
              </a:xfrm>
              <a:prstGeom prst="rect">
                <a:avLst/>
              </a:prstGeom>
              <a:blipFill>
                <a:blip r:embed="rId5"/>
                <a:stretch>
                  <a:fillRect l="-213" t="-1866" r="-106" b="-5597"/>
                </a:stretch>
              </a:blipFill>
            </p:spPr>
            <p:txBody>
              <a:bodyPr/>
              <a:lstStyle/>
              <a:p>
                <a:r>
                  <a:rPr lang="en-US">
                    <a:noFill/>
                  </a:rPr>
                  <a:t> </a:t>
                </a:r>
              </a:p>
            </p:txBody>
          </p:sp>
        </mc:Fallback>
      </mc:AlternateContent>
      <p:sp>
        <p:nvSpPr>
          <p:cNvPr id="9" name="Rettangolo 8"/>
          <p:cNvSpPr/>
          <p:nvPr/>
        </p:nvSpPr>
        <p:spPr>
          <a:xfrm>
            <a:off x="338487" y="3356992"/>
            <a:ext cx="4335294" cy="2862322"/>
          </a:xfrm>
          <a:prstGeom prst="rect">
            <a:avLst/>
          </a:prstGeom>
        </p:spPr>
        <p:txBody>
          <a:bodyPr wrap="square">
            <a:spAutoFit/>
          </a:bodyPr>
          <a:lstStyle/>
          <a:p>
            <a:pPr algn="ctr"/>
            <a:r>
              <a:rPr lang="en-US" sz="2000" dirty="0">
                <a:solidFill>
                  <a:schemeClr val="bg1"/>
                </a:solidFill>
                <a:latin typeface="Gill Sans MT" panose="020B0502020104020203" pitchFamily="34" charset="0"/>
              </a:rPr>
              <a:t>There is no easy way to predict which stable solution the plasma will choose: hot and cold clumps can coexist adopting an unknown geometry, or a hot, dilute medium may confine cold, denser clumps, and a part of the cold phase may continuously evaporate to the hot phase and vice-versa in a dynamical time-scale</a:t>
            </a:r>
            <a:endParaRPr lang="it-IT" sz="2000" dirty="0">
              <a:solidFill>
                <a:schemeClr val="bg1"/>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2" name="Rettangolo 1"/>
              <p:cNvSpPr/>
              <p:nvPr/>
            </p:nvSpPr>
            <p:spPr>
              <a:xfrm>
                <a:off x="7074008" y="5661248"/>
                <a:ext cx="2008883" cy="73866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=1.10</m:t>
                      </m:r>
                    </m:oMath>
                  </m:oMathPara>
                </a14:m>
                <a:endParaRPr lang="en-US" sz="1400" i="1" dirty="0">
                  <a:solidFill>
                    <a:srgbClr val="000000"/>
                  </a:solidFill>
                  <a:latin typeface="Cambria Math" panose="02040503050406030204" pitchFamily="18" charset="0"/>
                </a:endParaRP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it-IT"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=2.8×</m:t>
                    </m:r>
                    <m:sSup>
                      <m:sSupPr>
                        <m:ctrlPr>
                          <a:rPr lang="it-IT" sz="1400" i="1" dirty="0">
                            <a:solidFill>
                              <a:srgbClr val="000000"/>
                            </a:solidFill>
                            <a:latin typeface="Cambria Math" panose="02040503050406030204" pitchFamily="18" charset="0"/>
                          </a:rPr>
                        </m:ctrlPr>
                      </m:sSupPr>
                      <m:e>
                        <m:r>
                          <a:rPr lang="it-IT" sz="1400" i="1" dirty="0">
                            <a:solidFill>
                              <a:srgbClr val="000000"/>
                            </a:solidFill>
                            <a:latin typeface="Cambria Math" panose="02040503050406030204" pitchFamily="18" charset="0"/>
                          </a:rPr>
                          <m:t>10</m:t>
                        </m:r>
                      </m:e>
                      <m:sup>
                        <m:r>
                          <a:rPr lang="it-IT" sz="1400" i="1" dirty="0">
                            <a:solidFill>
                              <a:srgbClr val="000000"/>
                            </a:solidFill>
                            <a:latin typeface="Cambria Math" panose="02040503050406030204" pitchFamily="18" charset="0"/>
                          </a:rPr>
                          <m:t>4</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1</m:t>
                          </m:r>
                        </m:sub>
                      </m:sSub>
                      <m:r>
                        <a:rPr lang="en-US" sz="1400" b="0" i="1" smtClean="0">
                          <a:solidFill>
                            <a:srgbClr val="000000"/>
                          </a:solidFill>
                          <a:latin typeface="Cambria Math" panose="02040503050406030204" pitchFamily="18" charset="0"/>
                        </a:rPr>
                        <m:t>=1.2×</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14</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2" name="Rettangolo 1"/>
              <p:cNvSpPr>
                <a:spLocks noRot="1" noChangeAspect="1" noMove="1" noResize="1" noEditPoints="1" noAdjustHandles="1" noChangeArrowheads="1" noChangeShapeType="1" noTextEdit="1"/>
              </p:cNvSpPr>
              <p:nvPr/>
            </p:nvSpPr>
            <p:spPr>
              <a:xfrm>
                <a:off x="7074008" y="5661248"/>
                <a:ext cx="2008883" cy="738664"/>
              </a:xfrm>
              <a:prstGeom prst="rect">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7091003" y="3410416"/>
                <a:ext cx="2084225" cy="738664"/>
              </a:xfrm>
              <a:prstGeom prst="rect">
                <a:avLst/>
              </a:prstGeom>
            </p:spPr>
            <p:txBody>
              <a:bodyPr wrap="none">
                <a:spAutoFit/>
              </a:bodyPr>
              <a:lstStyle/>
              <a:p>
                <a:pPr algn="ctr"/>
                <a14:m>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4</m:t>
                    </m:r>
                    <m:r>
                      <a:rPr lang="it-IT" sz="1400" i="1" dirty="0">
                        <a:solidFill>
                          <a:srgbClr val="000000"/>
                        </a:solidFill>
                        <a:latin typeface="Cambria Math" panose="02040503050406030204" pitchFamily="18" charset="0"/>
                      </a:rPr>
                      <m:t>.</m:t>
                    </m:r>
                  </m:oMath>
                </a14:m>
                <a:r>
                  <a:rPr lang="en-US" sz="1400" i="1" dirty="0">
                    <a:solidFill>
                      <a:srgbClr val="000000"/>
                    </a:solidFill>
                    <a:latin typeface="Cambria Math" panose="02040503050406030204" pitchFamily="18" charset="0"/>
                  </a:rPr>
                  <a:t>76</a:t>
                </a: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1</m:t>
                    </m:r>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3</m:t>
                    </m:r>
                    <m:r>
                      <a:rPr lang="it-IT" sz="1400" i="1" dirty="0">
                        <a:solidFill>
                          <a:srgbClr val="000000"/>
                        </a:solidFill>
                        <a:latin typeface="Cambria Math" panose="02040503050406030204" pitchFamily="18" charset="0"/>
                      </a:rPr>
                      <m:t>×</m:t>
                    </m:r>
                    <m:sSup>
                      <m:sSupPr>
                        <m:ctrlPr>
                          <a:rPr lang="en-US" sz="1400" b="0" i="1" dirty="0" smtClean="0">
                            <a:solidFill>
                              <a:srgbClr val="000000"/>
                            </a:solidFill>
                            <a:latin typeface="Cambria Math" panose="02040503050406030204" pitchFamily="18" charset="0"/>
                          </a:rPr>
                        </m:ctrlPr>
                      </m:sSupPr>
                      <m:e>
                        <m:r>
                          <a:rPr lang="en-US" sz="1400" b="0" i="1" dirty="0" smtClean="0">
                            <a:solidFill>
                              <a:srgbClr val="000000"/>
                            </a:solidFill>
                            <a:latin typeface="Cambria Math" panose="02040503050406030204" pitchFamily="18" charset="0"/>
                          </a:rPr>
                          <m:t>10</m:t>
                        </m:r>
                      </m:e>
                      <m:sup>
                        <m:r>
                          <a:rPr lang="en-US" sz="1400" b="0" i="1" dirty="0" smtClean="0">
                            <a:solidFill>
                              <a:srgbClr val="000000"/>
                            </a:solidFill>
                            <a:latin typeface="Cambria Math" panose="02040503050406030204" pitchFamily="18" charset="0"/>
                          </a:rPr>
                          <m:t>8</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2</m:t>
                          </m:r>
                        </m:sub>
                      </m:sSub>
                      <m:r>
                        <a:rPr lang="en-US" sz="1400" b="0" i="1" smtClean="0">
                          <a:solidFill>
                            <a:srgbClr val="000000"/>
                          </a:solidFill>
                          <a:latin typeface="Cambria Math" panose="02040503050406030204" pitchFamily="18" charset="0"/>
                        </a:rPr>
                        <m:t>=2.7×</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10</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10" name="Rettangolo 9"/>
              <p:cNvSpPr>
                <a:spLocks noRot="1" noChangeAspect="1" noMove="1" noResize="1" noEditPoints="1" noAdjustHandles="1" noChangeArrowheads="1" noChangeShapeType="1" noTextEdit="1"/>
              </p:cNvSpPr>
              <p:nvPr/>
            </p:nvSpPr>
            <p:spPr>
              <a:xfrm>
                <a:off x="7091003" y="3410416"/>
                <a:ext cx="2084225" cy="738664"/>
              </a:xfrm>
              <a:prstGeom prst="rect">
                <a:avLst/>
              </a:prstGeom>
              <a:blipFill>
                <a:blip r:embed="rId7"/>
                <a:stretch>
                  <a:fillRect t="-1639"/>
                </a:stretch>
              </a:blipFill>
            </p:spPr>
            <p:txBody>
              <a:bodyPr/>
              <a:lstStyle/>
              <a:p>
                <a:r>
                  <a:rPr lang="en-US">
                    <a:noFill/>
                  </a:rPr>
                  <a:t> </a:t>
                </a:r>
              </a:p>
            </p:txBody>
          </p:sp>
        </mc:Fallback>
      </mc:AlternateContent>
    </p:spTree>
    <p:extLst>
      <p:ext uri="{BB962C8B-B14F-4D97-AF65-F5344CB8AC3E}">
        <p14:creationId xmlns:p14="http://schemas.microsoft.com/office/powerpoint/2010/main" val="3921709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ttangolo 5"/>
              <p:cNvSpPr/>
              <p:nvPr/>
            </p:nvSpPr>
            <p:spPr>
              <a:xfrm>
                <a:off x="2355479" y="122699"/>
                <a:ext cx="6336704" cy="677108"/>
              </a:xfrm>
              <a:prstGeom prst="rect">
                <a:avLst/>
              </a:prstGeom>
            </p:spPr>
            <p:txBody>
              <a:bodyPr wrap="square">
                <a:spAutoFit/>
              </a:bodyPr>
              <a:lstStyle/>
              <a:p>
                <a:r>
                  <a:rPr lang="en-US" b="1" cap="small" dirty="0">
                    <a:solidFill>
                      <a:srgbClr val="FFC000"/>
                    </a:solidFill>
                    <a:latin typeface="Gill Sans MT" panose="020B0502020104020203" pitchFamily="34" charset="0"/>
                  </a:rPr>
                  <a:t>Toy Model</a:t>
                </a:r>
              </a:p>
              <a:p>
                <a:r>
                  <a:rPr lang="en-US" sz="2000" b="1" dirty="0">
                    <a:solidFill>
                      <a:schemeClr val="bg1"/>
                    </a:solidFill>
                    <a:latin typeface="Gill Sans MT" panose="020B0502020104020203" pitchFamily="34" charset="0"/>
                  </a:rPr>
                  <a:t>Static cloud (</a:t>
                </a:r>
                <a14:m>
                  <m:oMath xmlns:m="http://schemas.openxmlformats.org/officeDocument/2006/math">
                    <m:r>
                      <a:rPr lang="en-US" sz="2000" b="1" i="1" dirty="0" smtClean="0">
                        <a:solidFill>
                          <a:schemeClr val="bg1"/>
                        </a:solidFill>
                        <a:latin typeface="Cambria Math" panose="02040503050406030204" pitchFamily="18" charset="0"/>
                      </a:rPr>
                      <m:t>𝒗</m:t>
                    </m:r>
                    <m:r>
                      <a:rPr lang="en-US" sz="2000" b="1" i="1" dirty="0" smtClean="0">
                        <a:solidFill>
                          <a:schemeClr val="bg1"/>
                        </a:solidFill>
                        <a:latin typeface="Cambria Math" panose="02040503050406030204" pitchFamily="18" charset="0"/>
                      </a:rPr>
                      <m:t>=</m:t>
                    </m:r>
                    <m:r>
                      <a:rPr lang="en-US" sz="2000" b="1" i="1" dirty="0" smtClean="0">
                        <a:solidFill>
                          <a:schemeClr val="bg1"/>
                        </a:solidFill>
                        <a:latin typeface="Cambria Math" panose="02040503050406030204" pitchFamily="18" charset="0"/>
                      </a:rPr>
                      <m:t>𝟎</m:t>
                    </m:r>
                  </m:oMath>
                </a14:m>
                <a:r>
                  <a:rPr lang="en-US" sz="2000" b="1" dirty="0">
                    <a:solidFill>
                      <a:schemeClr val="bg1"/>
                    </a:solidFill>
                    <a:latin typeface="Gill Sans MT" panose="020B0502020104020203" pitchFamily="34" charset="0"/>
                  </a:rPr>
                  <a:t>) at distance </a:t>
                </a:r>
                <a14:m>
                  <m:oMath xmlns:m="http://schemas.openxmlformats.org/officeDocument/2006/math">
                    <m:r>
                      <a:rPr lang="en-US" sz="2000" b="1" i="1" dirty="0" smtClean="0">
                        <a:solidFill>
                          <a:schemeClr val="bg1"/>
                        </a:solidFill>
                        <a:latin typeface="Cambria Math" panose="02040503050406030204" pitchFamily="18" charset="0"/>
                      </a:rPr>
                      <m:t>𝒓</m:t>
                    </m:r>
                  </m:oMath>
                </a14:m>
                <a:r>
                  <a:rPr lang="en-US" sz="2000" b="1" dirty="0">
                    <a:solidFill>
                      <a:schemeClr val="bg1"/>
                    </a:solidFill>
                    <a:latin typeface="Gill Sans MT" panose="020B0502020104020203" pitchFamily="34" charset="0"/>
                  </a:rPr>
                  <a:t>, not replenished</a:t>
                </a:r>
                <a:endParaRPr lang="it-IT" sz="2000" b="1" dirty="0">
                  <a:solidFill>
                    <a:schemeClr val="bg1"/>
                  </a:solidFill>
                  <a:latin typeface="Gill Sans MT" panose="020B0502020104020203" pitchFamily="34" charset="0"/>
                </a:endParaRPr>
              </a:p>
            </p:txBody>
          </p:sp>
        </mc:Choice>
        <mc:Fallback xmlns="">
          <p:sp>
            <p:nvSpPr>
              <p:cNvPr id="6" name="Rettangolo 5"/>
              <p:cNvSpPr>
                <a:spLocks noRot="1" noChangeAspect="1" noMove="1" noResize="1" noEditPoints="1" noAdjustHandles="1" noChangeArrowheads="1" noChangeShapeType="1" noTextEdit="1"/>
              </p:cNvSpPr>
              <p:nvPr/>
            </p:nvSpPr>
            <p:spPr>
              <a:xfrm>
                <a:off x="2355479" y="122699"/>
                <a:ext cx="6336704" cy="677108"/>
              </a:xfrm>
              <a:prstGeom prst="rect">
                <a:avLst/>
              </a:prstGeom>
              <a:blipFill>
                <a:blip r:embed="rId2"/>
                <a:stretch>
                  <a:fillRect l="-962" t="-4505" b="-15315"/>
                </a:stretch>
              </a:blipFill>
            </p:spPr>
            <p:txBody>
              <a:bodyPr/>
              <a:lstStyle/>
              <a:p>
                <a:r>
                  <a:rPr lang="it-IT">
                    <a:noFill/>
                  </a:rPr>
                  <a:t> </a:t>
                </a:r>
              </a:p>
            </p:txBody>
          </p:sp>
        </mc:Fallback>
      </mc:AlternateContent>
      <p:pic>
        <p:nvPicPr>
          <p:cNvPr id="7" name="Immagine 6"/>
          <p:cNvPicPr>
            <a:picLocks noChangeAspect="1"/>
          </p:cNvPicPr>
          <p:nvPr/>
        </p:nvPicPr>
        <p:blipFill>
          <a:blip r:embed="rId3"/>
          <a:stretch>
            <a:fillRect/>
          </a:stretch>
        </p:blipFill>
        <p:spPr>
          <a:xfrm>
            <a:off x="22366" y="188640"/>
            <a:ext cx="2483768" cy="23654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ttangolo 7"/>
          <p:cNvSpPr/>
          <p:nvPr/>
        </p:nvSpPr>
        <p:spPr>
          <a:xfrm>
            <a:off x="2506134" y="1015250"/>
            <a:ext cx="6421124" cy="1323439"/>
          </a:xfrm>
          <a:prstGeom prst="rect">
            <a:avLst/>
          </a:prstGeom>
        </p:spPr>
        <p:txBody>
          <a:bodyPr wrap="square">
            <a:spAutoFit/>
          </a:bodyPr>
          <a:lstStyle/>
          <a:p>
            <a:pPr algn="ctr"/>
            <a:r>
              <a:rPr lang="en-US" sz="2000" dirty="0">
                <a:solidFill>
                  <a:schemeClr val="bg1"/>
                </a:solidFill>
                <a:latin typeface="Gill Sans MT" panose="020B0502020104020203" pitchFamily="34" charset="0"/>
              </a:rPr>
              <a:t>The hot phase has a very high ionization parameter, corresponding to negligible fractions of Fe </a:t>
            </a:r>
            <a:r>
              <a:rPr lang="en-US" sz="2000" cap="small" dirty="0">
                <a:solidFill>
                  <a:schemeClr val="bg1"/>
                </a:solidFill>
                <a:latin typeface="Gill Sans MT" panose="020B0502020104020203" pitchFamily="34" charset="0"/>
              </a:rPr>
              <a:t>xxv</a:t>
            </a:r>
            <a:r>
              <a:rPr lang="en-US" sz="2000" dirty="0">
                <a:solidFill>
                  <a:schemeClr val="bg1"/>
                </a:solidFill>
                <a:latin typeface="Gill Sans MT" panose="020B0502020104020203" pitchFamily="34" charset="0"/>
              </a:rPr>
              <a:t> and Fe </a:t>
            </a:r>
            <a:r>
              <a:rPr lang="en-US" sz="2000" cap="small" dirty="0">
                <a:solidFill>
                  <a:schemeClr val="bg1"/>
                </a:solidFill>
                <a:latin typeface="Gill Sans MT" panose="020B0502020104020203" pitchFamily="34" charset="0"/>
              </a:rPr>
              <a:t>xxvi</a:t>
            </a:r>
            <a:r>
              <a:rPr lang="en-US" sz="2000" dirty="0">
                <a:solidFill>
                  <a:schemeClr val="bg1"/>
                </a:solidFill>
                <a:latin typeface="Gill Sans MT" panose="020B0502020104020203" pitchFamily="34" charset="0"/>
              </a:rPr>
              <a:t>: </a:t>
            </a:r>
            <a:r>
              <a:rPr lang="en-US" sz="2000" b="1" dirty="0">
                <a:solidFill>
                  <a:srgbClr val="FFC000"/>
                </a:solidFill>
                <a:latin typeface="Gill Sans MT" panose="020B0502020104020203" pitchFamily="34" charset="0"/>
              </a:rPr>
              <a:t>this component of the wind will become unobservable</a:t>
            </a:r>
            <a:endParaRPr lang="it-IT" sz="2000" b="1" dirty="0">
              <a:solidFill>
                <a:srgbClr val="FFC000"/>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9" name="Rettangolo 8"/>
              <p:cNvSpPr/>
              <p:nvPr/>
            </p:nvSpPr>
            <p:spPr>
              <a:xfrm>
                <a:off x="71427" y="2893581"/>
                <a:ext cx="4950421" cy="3631763"/>
              </a:xfrm>
              <a:prstGeom prst="rect">
                <a:avLst/>
              </a:prstGeom>
            </p:spPr>
            <p:txBody>
              <a:bodyPr wrap="square">
                <a:spAutoFit/>
              </a:bodyPr>
              <a:lstStyle/>
              <a:p>
                <a:pPr algn="ctr">
                  <a:spcBef>
                    <a:spcPts val="600"/>
                  </a:spcBef>
                  <a:spcAft>
                    <a:spcPts val="600"/>
                  </a:spcAft>
                </a:pPr>
                <a:r>
                  <a:rPr lang="en-US" sz="2000" b="1" dirty="0">
                    <a:solidFill>
                      <a:srgbClr val="FFC000"/>
                    </a:solidFill>
                    <a:latin typeface="Gill Sans MT" panose="020B0502020104020203" pitchFamily="34" charset="0"/>
                  </a:rPr>
                  <a:t>The cold phase is substantially neutral</a:t>
                </a:r>
              </a:p>
              <a:p>
                <a:pPr algn="ctr">
                  <a:spcBef>
                    <a:spcPts val="600"/>
                  </a:spcBef>
                  <a:spcAft>
                    <a:spcPts val="600"/>
                  </a:spcAft>
                </a:pPr>
                <a:r>
                  <a:rPr lang="en-US" sz="2000" dirty="0">
                    <a:solidFill>
                      <a:schemeClr val="bg1"/>
                    </a:solidFill>
                    <a:latin typeface="Gill Sans MT" panose="020B0502020104020203" pitchFamily="34" charset="0"/>
                  </a:rPr>
                  <a:t>If </a:t>
                </a:r>
                <a14:m>
                  <m:oMath xmlns:m="http://schemas.openxmlformats.org/officeDocument/2006/math">
                    <m:r>
                      <a:rPr lang="en-US" sz="2000" i="1" dirty="0" smtClean="0">
                        <a:solidFill>
                          <a:schemeClr val="bg1"/>
                        </a:solidFill>
                        <a:latin typeface="Cambria Math" panose="02040503050406030204" pitchFamily="18" charset="0"/>
                      </a:rPr>
                      <m:t>𝑙𝑜𝑔</m:t>
                    </m:r>
                    <m:sSub>
                      <m:sSubPr>
                        <m:ctrlPr>
                          <a:rPr lang="en-US" sz="2000" i="1" dirty="0" smtClean="0">
                            <a:solidFill>
                              <a:schemeClr val="bg1"/>
                            </a:solidFill>
                            <a:latin typeface="Cambria Math" panose="02040503050406030204" pitchFamily="18" charset="0"/>
                          </a:rPr>
                        </m:ctrlPr>
                      </m:sSubPr>
                      <m:e>
                        <m:r>
                          <a:rPr lang="en-US" sz="2000" i="1" dirty="0" smtClean="0">
                            <a:solidFill>
                              <a:schemeClr val="bg1"/>
                            </a:solidFill>
                            <a:latin typeface="Cambria Math" panose="02040503050406030204" pitchFamily="18" charset="0"/>
                          </a:rPr>
                          <m:t>𝑁</m:t>
                        </m:r>
                      </m:e>
                      <m:sub>
                        <m:r>
                          <a:rPr lang="en-US" sz="2000" i="1" dirty="0" smtClean="0">
                            <a:solidFill>
                              <a:schemeClr val="bg1"/>
                            </a:solidFill>
                            <a:latin typeface="Cambria Math" panose="02040503050406030204" pitchFamily="18" charset="0"/>
                          </a:rPr>
                          <m:t>𝐻</m:t>
                        </m:r>
                      </m:sub>
                    </m:sSub>
                    <m:r>
                      <a:rPr lang="en-US" sz="2000" i="1" dirty="0" smtClean="0">
                        <a:solidFill>
                          <a:schemeClr val="bg1"/>
                        </a:solidFill>
                        <a:latin typeface="Cambria Math" panose="02040503050406030204" pitchFamily="18" charset="0"/>
                      </a:rPr>
                      <m:t>=23.5</m:t>
                    </m:r>
                  </m:oMath>
                </a14:m>
                <a:r>
                  <a:rPr lang="en-US" sz="2000" dirty="0">
                    <a:solidFill>
                      <a:schemeClr val="bg1"/>
                    </a:solidFill>
                    <a:latin typeface="Gill Sans MT" panose="020B0502020104020203" pitchFamily="34" charset="0"/>
                  </a:rPr>
                  <a:t> (as for the wind in the soft state), this would absorb the X-ray emission up to </a:t>
                </a:r>
                <a14:m>
                  <m:oMath xmlns:m="http://schemas.openxmlformats.org/officeDocument/2006/math">
                    <m:r>
                      <a:rPr lang="en-US" sz="2000" i="1" dirty="0" smtClean="0">
                        <a:solidFill>
                          <a:schemeClr val="bg1"/>
                        </a:solidFill>
                        <a:latin typeface="Cambria Math" panose="02040503050406030204" pitchFamily="18" charset="0"/>
                      </a:rPr>
                      <m:t>~3</m:t>
                    </m:r>
                  </m:oMath>
                </a14:m>
                <a:r>
                  <a:rPr lang="en-US" sz="2000" dirty="0">
                    <a:solidFill>
                      <a:schemeClr val="bg1"/>
                    </a:solidFill>
                    <a:latin typeface="Gill Sans MT" panose="020B0502020104020203" pitchFamily="34" charset="0"/>
                  </a:rPr>
                  <a:t> keV</a:t>
                </a:r>
              </a:p>
              <a:p>
                <a:pPr algn="ctr">
                  <a:spcBef>
                    <a:spcPts val="600"/>
                  </a:spcBef>
                  <a:spcAft>
                    <a:spcPts val="600"/>
                  </a:spcAft>
                </a:pPr>
                <a:r>
                  <a:rPr lang="en-US" sz="2000" dirty="0">
                    <a:solidFill>
                      <a:schemeClr val="bg1"/>
                    </a:solidFill>
                    <a:latin typeface="Gill Sans MT" panose="020B0502020104020203" pitchFamily="34" charset="0"/>
                  </a:rPr>
                  <a:t>Incidentally, this value is the same as the neutral column density observed in AXJ both in the hard and in the soft state, so it would be only observed as a change of the persistent neutral absorption</a:t>
                </a:r>
              </a:p>
              <a:p>
                <a:pPr algn="ctr">
                  <a:spcBef>
                    <a:spcPts val="600"/>
                  </a:spcBef>
                  <a:spcAft>
                    <a:spcPts val="600"/>
                  </a:spcAft>
                </a:pPr>
                <a:r>
                  <a:rPr lang="en-US" sz="2000" b="1" dirty="0">
                    <a:solidFill>
                      <a:srgbClr val="FFC000"/>
                    </a:solidFill>
                    <a:latin typeface="Gill Sans MT" panose="020B0502020104020203" pitchFamily="34" charset="0"/>
                  </a:rPr>
                  <a:t>Any connection with the dips?</a:t>
                </a:r>
                <a:endParaRPr lang="it-IT" sz="2000" b="1" dirty="0">
                  <a:solidFill>
                    <a:srgbClr val="FFC000"/>
                  </a:solidFill>
                  <a:latin typeface="Gill Sans MT" panose="020B0502020104020203" pitchFamily="34" charset="0"/>
                </a:endParaRPr>
              </a:p>
            </p:txBody>
          </p:sp>
        </mc:Choice>
        <mc:Fallback xmlns="">
          <p:sp>
            <p:nvSpPr>
              <p:cNvPr id="9" name="Rettangolo 8"/>
              <p:cNvSpPr>
                <a:spLocks noRot="1" noChangeAspect="1" noMove="1" noResize="1" noEditPoints="1" noAdjustHandles="1" noChangeArrowheads="1" noChangeShapeType="1" noTextEdit="1"/>
              </p:cNvSpPr>
              <p:nvPr/>
            </p:nvSpPr>
            <p:spPr>
              <a:xfrm>
                <a:off x="71427" y="2893581"/>
                <a:ext cx="4950421" cy="3631763"/>
              </a:xfrm>
              <a:prstGeom prst="rect">
                <a:avLst/>
              </a:prstGeom>
              <a:blipFill>
                <a:blip r:embed="rId4"/>
                <a:stretch>
                  <a:fillRect l="-1355" t="-1008" r="-2463" b="-2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ttangolo 1"/>
              <p:cNvSpPr/>
              <p:nvPr/>
            </p:nvSpPr>
            <p:spPr>
              <a:xfrm>
                <a:off x="7074008" y="5661248"/>
                <a:ext cx="2008883" cy="73866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=1.10</m:t>
                      </m:r>
                    </m:oMath>
                  </m:oMathPara>
                </a14:m>
                <a:endParaRPr lang="en-US" sz="1400" i="1" dirty="0">
                  <a:solidFill>
                    <a:srgbClr val="000000"/>
                  </a:solidFill>
                  <a:latin typeface="Cambria Math" panose="02040503050406030204" pitchFamily="18" charset="0"/>
                </a:endParaRP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it-IT"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=2.8×</m:t>
                    </m:r>
                    <m:sSup>
                      <m:sSupPr>
                        <m:ctrlPr>
                          <a:rPr lang="it-IT" sz="1400" i="1" dirty="0">
                            <a:solidFill>
                              <a:srgbClr val="000000"/>
                            </a:solidFill>
                            <a:latin typeface="Cambria Math" panose="02040503050406030204" pitchFamily="18" charset="0"/>
                          </a:rPr>
                        </m:ctrlPr>
                      </m:sSupPr>
                      <m:e>
                        <m:r>
                          <a:rPr lang="it-IT" sz="1400" i="1" dirty="0">
                            <a:solidFill>
                              <a:srgbClr val="000000"/>
                            </a:solidFill>
                            <a:latin typeface="Cambria Math" panose="02040503050406030204" pitchFamily="18" charset="0"/>
                          </a:rPr>
                          <m:t>10</m:t>
                        </m:r>
                      </m:e>
                      <m:sup>
                        <m:r>
                          <a:rPr lang="it-IT" sz="1400" i="1" dirty="0">
                            <a:solidFill>
                              <a:srgbClr val="000000"/>
                            </a:solidFill>
                            <a:latin typeface="Cambria Math" panose="02040503050406030204" pitchFamily="18" charset="0"/>
                          </a:rPr>
                          <m:t>4</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1</m:t>
                          </m:r>
                        </m:sub>
                      </m:sSub>
                      <m:r>
                        <a:rPr lang="en-US" sz="1400" b="0" i="1" smtClean="0">
                          <a:solidFill>
                            <a:srgbClr val="000000"/>
                          </a:solidFill>
                          <a:latin typeface="Cambria Math" panose="02040503050406030204" pitchFamily="18" charset="0"/>
                        </a:rPr>
                        <m:t>=1.2×</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14</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2" name="Rettangolo 1"/>
              <p:cNvSpPr>
                <a:spLocks noRot="1" noChangeAspect="1" noMove="1" noResize="1" noEditPoints="1" noAdjustHandles="1" noChangeArrowheads="1" noChangeShapeType="1" noTextEdit="1"/>
              </p:cNvSpPr>
              <p:nvPr/>
            </p:nvSpPr>
            <p:spPr>
              <a:xfrm>
                <a:off x="7074008" y="5661248"/>
                <a:ext cx="2008883" cy="738664"/>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7091003" y="3356992"/>
                <a:ext cx="2084225" cy="738664"/>
              </a:xfrm>
              <a:prstGeom prst="rect">
                <a:avLst/>
              </a:prstGeom>
            </p:spPr>
            <p:txBody>
              <a:bodyPr wrap="none">
                <a:spAutoFit/>
              </a:bodyPr>
              <a:lstStyle/>
              <a:p>
                <a:pPr algn="ctr"/>
                <a14:m>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4</m:t>
                    </m:r>
                    <m:r>
                      <a:rPr lang="it-IT" sz="1400" i="1" dirty="0">
                        <a:solidFill>
                          <a:srgbClr val="000000"/>
                        </a:solidFill>
                        <a:latin typeface="Cambria Math" panose="02040503050406030204" pitchFamily="18" charset="0"/>
                      </a:rPr>
                      <m:t>.</m:t>
                    </m:r>
                  </m:oMath>
                </a14:m>
                <a:r>
                  <a:rPr lang="en-US" sz="1400" i="1" dirty="0">
                    <a:solidFill>
                      <a:srgbClr val="000000"/>
                    </a:solidFill>
                    <a:latin typeface="Cambria Math" panose="02040503050406030204" pitchFamily="18" charset="0"/>
                  </a:rPr>
                  <a:t>76</a:t>
                </a: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1</m:t>
                    </m:r>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3</m:t>
                    </m:r>
                    <m:r>
                      <a:rPr lang="it-IT" sz="1400" i="1" dirty="0">
                        <a:solidFill>
                          <a:srgbClr val="000000"/>
                        </a:solidFill>
                        <a:latin typeface="Cambria Math" panose="02040503050406030204" pitchFamily="18" charset="0"/>
                      </a:rPr>
                      <m:t>×</m:t>
                    </m:r>
                    <m:sSup>
                      <m:sSupPr>
                        <m:ctrlPr>
                          <a:rPr lang="en-US" sz="1400" b="0" i="1" dirty="0" smtClean="0">
                            <a:solidFill>
                              <a:srgbClr val="000000"/>
                            </a:solidFill>
                            <a:latin typeface="Cambria Math" panose="02040503050406030204" pitchFamily="18" charset="0"/>
                          </a:rPr>
                        </m:ctrlPr>
                      </m:sSupPr>
                      <m:e>
                        <m:r>
                          <a:rPr lang="en-US" sz="1400" b="0" i="1" dirty="0" smtClean="0">
                            <a:solidFill>
                              <a:srgbClr val="000000"/>
                            </a:solidFill>
                            <a:latin typeface="Cambria Math" panose="02040503050406030204" pitchFamily="18" charset="0"/>
                          </a:rPr>
                          <m:t>10</m:t>
                        </m:r>
                      </m:e>
                      <m:sup>
                        <m:r>
                          <a:rPr lang="en-US" sz="1400" b="0" i="1" dirty="0" smtClean="0">
                            <a:solidFill>
                              <a:srgbClr val="000000"/>
                            </a:solidFill>
                            <a:latin typeface="Cambria Math" panose="02040503050406030204" pitchFamily="18" charset="0"/>
                          </a:rPr>
                          <m:t>8</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2</m:t>
                          </m:r>
                        </m:sub>
                      </m:sSub>
                      <m:r>
                        <a:rPr lang="en-US" sz="1400" b="0" i="1" smtClean="0">
                          <a:solidFill>
                            <a:srgbClr val="000000"/>
                          </a:solidFill>
                          <a:latin typeface="Cambria Math" panose="02040503050406030204" pitchFamily="18" charset="0"/>
                        </a:rPr>
                        <m:t>=2.7×</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10</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10" name="Rettangolo 9"/>
              <p:cNvSpPr>
                <a:spLocks noRot="1" noChangeAspect="1" noMove="1" noResize="1" noEditPoints="1" noAdjustHandles="1" noChangeArrowheads="1" noChangeShapeType="1" noTextEdit="1"/>
              </p:cNvSpPr>
              <p:nvPr/>
            </p:nvSpPr>
            <p:spPr>
              <a:xfrm>
                <a:off x="7091003" y="3356992"/>
                <a:ext cx="2084225" cy="738664"/>
              </a:xfrm>
              <a:prstGeom prst="rect">
                <a:avLst/>
              </a:prstGeom>
              <a:blipFill>
                <a:blip r:embed="rId6"/>
                <a:stretch>
                  <a:fillRect t="-2479"/>
                </a:stretch>
              </a:blipFill>
            </p:spPr>
            <p:txBody>
              <a:bodyPr/>
              <a:lstStyle/>
              <a:p>
                <a:r>
                  <a:rPr lang="it-IT">
                    <a:noFill/>
                  </a:rPr>
                  <a:t> </a:t>
                </a:r>
              </a:p>
            </p:txBody>
          </p:sp>
        </mc:Fallback>
      </mc:AlternateContent>
      <p:pic>
        <p:nvPicPr>
          <p:cNvPr id="3" name="Immagine 2"/>
          <p:cNvPicPr>
            <a:picLocks noChangeAspect="1"/>
          </p:cNvPicPr>
          <p:nvPr/>
        </p:nvPicPr>
        <p:blipFill rotWithShape="1">
          <a:blip r:embed="rId7"/>
          <a:srcRect t="-1744" r="50000" b="-1"/>
          <a:stretch/>
        </p:blipFill>
        <p:spPr>
          <a:xfrm>
            <a:off x="5084946" y="3319997"/>
            <a:ext cx="3978123" cy="3079915"/>
          </a:xfrm>
          <a:prstGeom prst="rect">
            <a:avLst/>
          </a:prstGeom>
        </p:spPr>
      </p:pic>
      <p:sp>
        <p:nvSpPr>
          <p:cNvPr id="11" name="Rettangolo con angoli arrotondati 10"/>
          <p:cNvSpPr/>
          <p:nvPr/>
        </p:nvSpPr>
        <p:spPr>
          <a:xfrm>
            <a:off x="7903114" y="3186732"/>
            <a:ext cx="1157995" cy="340519"/>
          </a:xfrm>
          <a:prstGeom prst="roundRect">
            <a:avLst/>
          </a:prstGeom>
          <a:solidFill>
            <a:srgbClr val="FFC000">
              <a:alpha val="69804"/>
            </a:srgbClr>
          </a:solidFill>
        </p:spPr>
        <p:txBody>
          <a:bodyPr wrap="square" rtlCol="0" anchor="ctr">
            <a:spAutoFit/>
          </a:bodyPr>
          <a:lstStyle/>
          <a:p>
            <a:pPr algn="just"/>
            <a:r>
              <a:rPr lang="en-US" sz="1400" b="1" dirty="0" err="1">
                <a:latin typeface="Gill Sans MT" panose="020B0502020104020203" pitchFamily="34" charset="0"/>
              </a:rPr>
              <a:t>Hyodo</a:t>
            </a:r>
            <a:r>
              <a:rPr lang="en-US" sz="1400" b="1" dirty="0">
                <a:latin typeface="Gill Sans MT" panose="020B0502020104020203" pitchFamily="34" charset="0"/>
              </a:rPr>
              <a:t>+ 09</a:t>
            </a:r>
            <a:endParaRPr lang="it-IT" sz="1400" b="1" dirty="0">
              <a:latin typeface="Gill Sans MT" panose="020B0502020104020203" pitchFamily="34" charset="0"/>
            </a:endParaRPr>
          </a:p>
        </p:txBody>
      </p:sp>
    </p:spTree>
    <p:extLst>
      <p:ext uri="{BB962C8B-B14F-4D97-AF65-F5344CB8AC3E}">
        <p14:creationId xmlns:p14="http://schemas.microsoft.com/office/powerpoint/2010/main" val="607801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984919" y="188640"/>
            <a:ext cx="4608512" cy="369332"/>
          </a:xfrm>
          <a:prstGeom prst="rect">
            <a:avLst/>
          </a:prstGeom>
        </p:spPr>
        <p:txBody>
          <a:bodyPr wrap="square">
            <a:spAutoFit/>
          </a:bodyPr>
          <a:lstStyle/>
          <a:p>
            <a:r>
              <a:rPr lang="en-US" b="1" cap="small" dirty="0">
                <a:solidFill>
                  <a:srgbClr val="FFC000"/>
                </a:solidFill>
                <a:latin typeface="Gill Sans MT" panose="020B0502020104020203" pitchFamily="34" charset="0"/>
              </a:rPr>
              <a:t>From a Toy Model to the ‘Real’ World</a:t>
            </a:r>
          </a:p>
        </p:txBody>
      </p:sp>
      <mc:AlternateContent xmlns:mc="http://schemas.openxmlformats.org/markup-compatibility/2006" xmlns:a14="http://schemas.microsoft.com/office/drawing/2010/main">
        <mc:Choice Requires="a14">
          <p:sp>
            <p:nvSpPr>
              <p:cNvPr id="2" name="Rettangolo 1"/>
              <p:cNvSpPr/>
              <p:nvPr/>
            </p:nvSpPr>
            <p:spPr>
              <a:xfrm>
                <a:off x="7074008" y="5661248"/>
                <a:ext cx="2008883" cy="73866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=1.10</m:t>
                      </m:r>
                    </m:oMath>
                  </m:oMathPara>
                </a14:m>
                <a:endParaRPr lang="en-US" sz="1400" i="1" dirty="0">
                  <a:solidFill>
                    <a:srgbClr val="000000"/>
                  </a:solidFill>
                  <a:latin typeface="Cambria Math" panose="02040503050406030204" pitchFamily="18" charset="0"/>
                </a:endParaRP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it-IT"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=2.8×</m:t>
                    </m:r>
                    <m:sSup>
                      <m:sSupPr>
                        <m:ctrlPr>
                          <a:rPr lang="it-IT" sz="1400" i="1" dirty="0">
                            <a:solidFill>
                              <a:srgbClr val="000000"/>
                            </a:solidFill>
                            <a:latin typeface="Cambria Math" panose="02040503050406030204" pitchFamily="18" charset="0"/>
                          </a:rPr>
                        </m:ctrlPr>
                      </m:sSupPr>
                      <m:e>
                        <m:r>
                          <a:rPr lang="it-IT" sz="1400" i="1" dirty="0">
                            <a:solidFill>
                              <a:srgbClr val="000000"/>
                            </a:solidFill>
                            <a:latin typeface="Cambria Math" panose="02040503050406030204" pitchFamily="18" charset="0"/>
                          </a:rPr>
                          <m:t>10</m:t>
                        </m:r>
                      </m:e>
                      <m:sup>
                        <m:r>
                          <a:rPr lang="it-IT" sz="1400" i="1" dirty="0">
                            <a:solidFill>
                              <a:srgbClr val="000000"/>
                            </a:solidFill>
                            <a:latin typeface="Cambria Math" panose="02040503050406030204" pitchFamily="18" charset="0"/>
                          </a:rPr>
                          <m:t>4</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1</m:t>
                          </m:r>
                        </m:sub>
                      </m:sSub>
                      <m:r>
                        <a:rPr lang="en-US" sz="1400" b="0" i="1" smtClean="0">
                          <a:solidFill>
                            <a:srgbClr val="000000"/>
                          </a:solidFill>
                          <a:latin typeface="Cambria Math" panose="02040503050406030204" pitchFamily="18" charset="0"/>
                        </a:rPr>
                        <m:t>=1.2×</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14</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2" name="Rettangolo 1"/>
              <p:cNvSpPr>
                <a:spLocks noRot="1" noChangeAspect="1" noMove="1" noResize="1" noEditPoints="1" noAdjustHandles="1" noChangeArrowheads="1" noChangeShapeType="1" noTextEdit="1"/>
              </p:cNvSpPr>
              <p:nvPr/>
            </p:nvSpPr>
            <p:spPr>
              <a:xfrm>
                <a:off x="7074008" y="5661248"/>
                <a:ext cx="2008883" cy="738664"/>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7091003" y="3356992"/>
                <a:ext cx="2084225" cy="738664"/>
              </a:xfrm>
              <a:prstGeom prst="rect">
                <a:avLst/>
              </a:prstGeom>
            </p:spPr>
            <p:txBody>
              <a:bodyPr wrap="none">
                <a:spAutoFit/>
              </a:bodyPr>
              <a:lstStyle/>
              <a:p>
                <a:pPr algn="ctr"/>
                <a14:m>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4</m:t>
                    </m:r>
                    <m:r>
                      <a:rPr lang="it-IT" sz="1400" i="1" dirty="0">
                        <a:solidFill>
                          <a:srgbClr val="000000"/>
                        </a:solidFill>
                        <a:latin typeface="Cambria Math" panose="02040503050406030204" pitchFamily="18" charset="0"/>
                      </a:rPr>
                      <m:t>.</m:t>
                    </m:r>
                  </m:oMath>
                </a14:m>
                <a:r>
                  <a:rPr lang="en-US" sz="1400" i="1" dirty="0">
                    <a:solidFill>
                      <a:srgbClr val="000000"/>
                    </a:solidFill>
                    <a:latin typeface="Cambria Math" panose="02040503050406030204" pitchFamily="18" charset="0"/>
                  </a:rPr>
                  <a:t>76</a:t>
                </a: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1</m:t>
                    </m:r>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3</m:t>
                    </m:r>
                    <m:r>
                      <a:rPr lang="it-IT" sz="1400" i="1" dirty="0">
                        <a:solidFill>
                          <a:srgbClr val="000000"/>
                        </a:solidFill>
                        <a:latin typeface="Cambria Math" panose="02040503050406030204" pitchFamily="18" charset="0"/>
                      </a:rPr>
                      <m:t>×</m:t>
                    </m:r>
                    <m:sSup>
                      <m:sSupPr>
                        <m:ctrlPr>
                          <a:rPr lang="en-US" sz="1400" b="0" i="1" dirty="0" smtClean="0">
                            <a:solidFill>
                              <a:srgbClr val="000000"/>
                            </a:solidFill>
                            <a:latin typeface="Cambria Math" panose="02040503050406030204" pitchFamily="18" charset="0"/>
                          </a:rPr>
                        </m:ctrlPr>
                      </m:sSupPr>
                      <m:e>
                        <m:r>
                          <a:rPr lang="en-US" sz="1400" b="0" i="1" dirty="0" smtClean="0">
                            <a:solidFill>
                              <a:srgbClr val="000000"/>
                            </a:solidFill>
                            <a:latin typeface="Cambria Math" panose="02040503050406030204" pitchFamily="18" charset="0"/>
                          </a:rPr>
                          <m:t>10</m:t>
                        </m:r>
                      </m:e>
                      <m:sup>
                        <m:r>
                          <a:rPr lang="en-US" sz="1400" b="0" i="1" dirty="0" smtClean="0">
                            <a:solidFill>
                              <a:srgbClr val="000000"/>
                            </a:solidFill>
                            <a:latin typeface="Cambria Math" panose="02040503050406030204" pitchFamily="18" charset="0"/>
                          </a:rPr>
                          <m:t>8</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2</m:t>
                          </m:r>
                        </m:sub>
                      </m:sSub>
                      <m:r>
                        <a:rPr lang="en-US" sz="1400" b="0" i="1" smtClean="0">
                          <a:solidFill>
                            <a:srgbClr val="000000"/>
                          </a:solidFill>
                          <a:latin typeface="Cambria Math" panose="02040503050406030204" pitchFamily="18" charset="0"/>
                        </a:rPr>
                        <m:t>=2.7×</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10</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10" name="Rettangolo 9"/>
              <p:cNvSpPr>
                <a:spLocks noRot="1" noChangeAspect="1" noMove="1" noResize="1" noEditPoints="1" noAdjustHandles="1" noChangeArrowheads="1" noChangeShapeType="1" noTextEdit="1"/>
              </p:cNvSpPr>
              <p:nvPr/>
            </p:nvSpPr>
            <p:spPr>
              <a:xfrm>
                <a:off x="7091003" y="3356992"/>
                <a:ext cx="2084225" cy="738664"/>
              </a:xfrm>
              <a:prstGeom prst="rect">
                <a:avLst/>
              </a:prstGeom>
              <a:blipFill>
                <a:blip r:embed="rId3"/>
                <a:stretch>
                  <a:fillRect t="-2479"/>
                </a:stretch>
              </a:blipFill>
            </p:spPr>
            <p:txBody>
              <a:bodyPr/>
              <a:lstStyle/>
              <a:p>
                <a:r>
                  <a:rPr lang="it-IT">
                    <a:noFill/>
                  </a:rPr>
                  <a:t> </a:t>
                </a:r>
              </a:p>
            </p:txBody>
          </p:sp>
        </mc:Fallback>
      </mc:AlternateContent>
      <p:grpSp>
        <p:nvGrpSpPr>
          <p:cNvPr id="13" name="Gruppo 12"/>
          <p:cNvGrpSpPr/>
          <p:nvPr/>
        </p:nvGrpSpPr>
        <p:grpSpPr>
          <a:xfrm>
            <a:off x="51571" y="188640"/>
            <a:ext cx="3960001" cy="2914859"/>
            <a:chOff x="56415" y="260648"/>
            <a:chExt cx="3960001" cy="2914859"/>
          </a:xfrm>
        </p:grpSpPr>
        <p:pic>
          <p:nvPicPr>
            <p:cNvPr id="5" name="Immagine 4"/>
            <p:cNvPicPr>
              <a:picLocks noChangeAspect="1"/>
            </p:cNvPicPr>
            <p:nvPr/>
          </p:nvPicPr>
          <p:blipFill>
            <a:blip r:embed="rId4"/>
            <a:stretch>
              <a:fillRect/>
            </a:stretch>
          </p:blipFill>
          <p:spPr>
            <a:xfrm>
              <a:off x="56415" y="260648"/>
              <a:ext cx="3960000" cy="2475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Immagine 11"/>
            <p:cNvPicPr>
              <a:picLocks noChangeAspect="1"/>
            </p:cNvPicPr>
            <p:nvPr/>
          </p:nvPicPr>
          <p:blipFill rotWithShape="1">
            <a:blip r:embed="rId5"/>
            <a:srcRect t="29001" b="22000"/>
            <a:stretch/>
          </p:blipFill>
          <p:spPr>
            <a:xfrm>
              <a:off x="56416" y="2724840"/>
              <a:ext cx="3960000" cy="4506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mc:AlternateContent xmlns:mc="http://schemas.openxmlformats.org/markup-compatibility/2006">
        <mc:Choice xmlns:a14="http://schemas.microsoft.com/office/drawing/2010/main" Requires="a14">
          <p:sp>
            <p:nvSpPr>
              <p:cNvPr id="14" name="CasellaDiTesto 13"/>
              <p:cNvSpPr txBox="1"/>
              <p:nvPr/>
            </p:nvSpPr>
            <p:spPr>
              <a:xfrm>
                <a:off x="297866" y="3868848"/>
                <a:ext cx="6104605" cy="2877711"/>
              </a:xfrm>
              <a:prstGeom prst="rect">
                <a:avLst/>
              </a:prstGeom>
              <a:noFill/>
            </p:spPr>
            <p:txBody>
              <a:bodyPr wrap="square" rtlCol="0">
                <a:spAutoFit/>
              </a:bodyPr>
              <a:lstStyle/>
              <a:p>
                <a:pPr algn="ctr">
                  <a:spcBef>
                    <a:spcPts val="600"/>
                  </a:spcBef>
                </a:pPr>
                <a:r>
                  <a:rPr lang="en-US" dirty="0">
                    <a:solidFill>
                      <a:schemeClr val="bg1"/>
                    </a:solidFill>
                    <a:latin typeface="Gill Sans MT" panose="020B0502020104020203" pitchFamily="34" charset="0"/>
                  </a:rPr>
                  <a:t>-With the same assumptions, we should come back to the initial wind passing from hard to soft (as observed). The hot phase will remain transparent, while the cold phase would not be ionized enough to produce Fe absorption</a:t>
                </a:r>
              </a:p>
              <a:p>
                <a:pPr algn="ctr">
                  <a:spcBef>
                    <a:spcPts val="600"/>
                  </a:spcBef>
                </a:pPr>
                <a:r>
                  <a:rPr lang="en-US" sz="2000" b="1" dirty="0">
                    <a:solidFill>
                      <a:srgbClr val="FFC000"/>
                    </a:solidFill>
                    <a:latin typeface="Gill Sans MT" panose="020B0502020104020203" pitchFamily="34" charset="0"/>
                  </a:rPr>
                  <a:t>If the plasma is the disc atmosphere, we automatically introduce a mechanism that re-creates it in the soft state</a:t>
                </a:r>
                <a:endParaRPr lang="it-IT" sz="2000" b="1" dirty="0">
                  <a:solidFill>
                    <a:srgbClr val="FFC000"/>
                  </a:solidFill>
                  <a:latin typeface="Gill Sans MT" panose="020B0502020104020203" pitchFamily="34" charset="0"/>
                </a:endParaRPr>
              </a:p>
              <a:p>
                <a:pPr algn="ctr">
                  <a:spcBef>
                    <a:spcPts val="600"/>
                  </a:spcBef>
                </a:pPr>
                <a:r>
                  <a:rPr lang="en-US" dirty="0">
                    <a:solidFill>
                      <a:schemeClr val="bg1"/>
                    </a:solidFill>
                    <a:latin typeface="Gill Sans MT" panose="020B0502020104020203" pitchFamily="34" charset="0"/>
                  </a:rPr>
                  <a:t>If </a:t>
                </a:r>
                <a14:m>
                  <m:oMath xmlns:m="http://schemas.openxmlformats.org/officeDocument/2006/math">
                    <m:r>
                      <a:rPr lang="en-US" b="0" i="1" smtClean="0">
                        <a:solidFill>
                          <a:schemeClr val="bg1"/>
                        </a:solidFill>
                        <a:latin typeface="Cambria Math" panose="02040503050406030204" pitchFamily="18" charset="0"/>
                      </a:rPr>
                      <m:t>𝑣</m:t>
                    </m:r>
                    <m:r>
                      <a:rPr lang="en-US" b="0" i="1" smtClean="0">
                        <a:solidFill>
                          <a:schemeClr val="bg1"/>
                        </a:solidFill>
                        <a:latin typeface="Cambria Math" panose="02040503050406030204" pitchFamily="18" charset="0"/>
                      </a:rPr>
                      <m:t>≠0</m:t>
                    </m:r>
                  </m:oMath>
                </a14:m>
                <a:r>
                  <a:rPr lang="en-US" dirty="0">
                    <a:solidFill>
                      <a:schemeClr val="bg1"/>
                    </a:solidFill>
                    <a:latin typeface="Gill Sans MT" panose="020B0502020104020203" pitchFamily="34" charset="0"/>
                  </a:rPr>
                  <a:t>, a ‘fountain’ is needed to re-launch the wind!</a:t>
                </a:r>
              </a:p>
              <a:p>
                <a:pPr algn="ctr">
                  <a:spcBef>
                    <a:spcPts val="600"/>
                  </a:spcBef>
                </a:pPr>
                <a:r>
                  <a:rPr lang="en-US" dirty="0">
                    <a:solidFill>
                      <a:schemeClr val="bg1"/>
                    </a:solidFill>
                    <a:latin typeface="Gill Sans MT" panose="020B0502020104020203" pitchFamily="34" charset="0"/>
                  </a:rPr>
                  <a:t>The launching mechanism must change from the soft to the hard state (see e.g. </a:t>
                </a:r>
                <a:r>
                  <a:rPr lang="en-US" dirty="0" err="1">
                    <a:solidFill>
                      <a:schemeClr val="bg1"/>
                    </a:solidFill>
                    <a:latin typeface="Gill Sans MT" panose="020B0502020104020203" pitchFamily="34" charset="0"/>
                  </a:rPr>
                  <a:t>Chakravorty</a:t>
                </a:r>
                <a:r>
                  <a:rPr lang="en-US" dirty="0">
                    <a:solidFill>
                      <a:schemeClr val="bg1"/>
                    </a:solidFill>
                    <a:latin typeface="Gill Sans MT" panose="020B0502020104020203" pitchFamily="34" charset="0"/>
                  </a:rPr>
                  <a:t>+ 2016)</a:t>
                </a:r>
              </a:p>
            </p:txBody>
          </p:sp>
        </mc:Choice>
        <mc:Fallback>
          <p:sp>
            <p:nvSpPr>
              <p:cNvPr id="14" name="CasellaDiTesto 13"/>
              <p:cNvSpPr txBox="1">
                <a:spLocks noRot="1" noChangeAspect="1" noMove="1" noResize="1" noEditPoints="1" noAdjustHandles="1" noChangeArrowheads="1" noChangeShapeType="1" noTextEdit="1"/>
              </p:cNvSpPr>
              <p:nvPr/>
            </p:nvSpPr>
            <p:spPr>
              <a:xfrm>
                <a:off x="297866" y="3868848"/>
                <a:ext cx="6104605" cy="2877711"/>
              </a:xfrm>
              <a:prstGeom prst="rect">
                <a:avLst/>
              </a:prstGeom>
              <a:blipFill>
                <a:blip r:embed="rId6"/>
                <a:stretch>
                  <a:fillRect l="-899" t="-1271" r="-1798" b="-2542"/>
                </a:stretch>
              </a:blipFill>
            </p:spPr>
            <p:txBody>
              <a:bodyPr/>
              <a:lstStyle/>
              <a:p>
                <a:r>
                  <a:rPr lang="en-US">
                    <a:noFill/>
                  </a:rPr>
                  <a:t> </a:t>
                </a:r>
              </a:p>
            </p:txBody>
          </p:sp>
        </mc:Fallback>
      </mc:AlternateContent>
      <p:sp>
        <p:nvSpPr>
          <p:cNvPr id="15" name="CasellaDiTesto 14"/>
          <p:cNvSpPr txBox="1"/>
          <p:nvPr/>
        </p:nvSpPr>
        <p:spPr>
          <a:xfrm>
            <a:off x="3742923" y="730604"/>
            <a:ext cx="5327846" cy="2185214"/>
          </a:xfrm>
          <a:prstGeom prst="rect">
            <a:avLst/>
          </a:prstGeom>
          <a:noFill/>
        </p:spPr>
        <p:txBody>
          <a:bodyPr wrap="square" rtlCol="0">
            <a:spAutoFit/>
          </a:bodyPr>
          <a:lstStyle/>
          <a:p>
            <a:pPr algn="ctr">
              <a:spcBef>
                <a:spcPts val="600"/>
              </a:spcBef>
            </a:pPr>
            <a:r>
              <a:rPr lang="en-US" dirty="0">
                <a:solidFill>
                  <a:schemeClr val="bg1"/>
                </a:solidFill>
                <a:latin typeface="Gill Sans MT" panose="020B0502020104020203" pitchFamily="34" charset="0"/>
              </a:rPr>
              <a:t>A simple toy model explains the disappearance of Fe  absorption in the hard state because of instability, but:</a:t>
            </a:r>
          </a:p>
          <a:p>
            <a:pPr algn="ctr">
              <a:spcBef>
                <a:spcPts val="600"/>
              </a:spcBef>
            </a:pPr>
            <a:r>
              <a:rPr lang="en-US" dirty="0">
                <a:solidFill>
                  <a:schemeClr val="bg1"/>
                </a:solidFill>
                <a:latin typeface="Gill Sans MT" panose="020B0502020104020203" pitchFamily="34" charset="0"/>
              </a:rPr>
              <a:t>-A cold phase in the hard state is expected: is it observed?</a:t>
            </a:r>
          </a:p>
          <a:p>
            <a:pPr algn="ctr">
              <a:spcBef>
                <a:spcPts val="600"/>
              </a:spcBef>
            </a:pPr>
            <a:r>
              <a:rPr lang="en-US" dirty="0">
                <a:solidFill>
                  <a:schemeClr val="bg1"/>
                </a:solidFill>
                <a:latin typeface="Gill Sans MT" panose="020B0502020104020203" pitchFamily="34" charset="0"/>
              </a:rPr>
              <a:t>-A static disk atmosphere is still in agreement with data in AXJ, but in other sources outflowing winds need a continuous replenishment</a:t>
            </a:r>
          </a:p>
        </p:txBody>
      </p:sp>
      <p:pic>
        <p:nvPicPr>
          <p:cNvPr id="16" name="Immagine 15"/>
          <p:cNvPicPr>
            <a:picLocks noChangeAspect="1"/>
          </p:cNvPicPr>
          <p:nvPr/>
        </p:nvPicPr>
        <p:blipFill>
          <a:blip r:embed="rId7"/>
          <a:stretch>
            <a:fillRect/>
          </a:stretch>
        </p:blipFill>
        <p:spPr>
          <a:xfrm>
            <a:off x="6651849" y="3212976"/>
            <a:ext cx="2329029" cy="35277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19110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05780" y="44624"/>
            <a:ext cx="8532440" cy="400110"/>
          </a:xfrm>
          <a:prstGeom prst="rect">
            <a:avLst/>
          </a:prstGeom>
        </p:spPr>
        <p:txBody>
          <a:bodyPr wrap="square">
            <a:spAutoFit/>
          </a:bodyPr>
          <a:lstStyle/>
          <a:p>
            <a:r>
              <a:rPr lang="en-US" sz="2000" b="1" cap="small" dirty="0">
                <a:solidFill>
                  <a:srgbClr val="FFC000"/>
                </a:solidFill>
                <a:effectLst>
                  <a:outerShdw blurRad="38100" dist="38100" dir="2700000" algn="tl">
                    <a:srgbClr val="000000">
                      <a:alpha val="43137"/>
                    </a:srgbClr>
                  </a:outerShdw>
                </a:effectLst>
                <a:latin typeface="Gill Sans MT" panose="020B0502020104020203" pitchFamily="34" charset="0"/>
              </a:rPr>
              <a:t>Photoionization instability of winds in X-ray binaries </a:t>
            </a:r>
            <a:r>
              <a:rPr lang="en-US" sz="2000" b="1" cap="small" dirty="0">
                <a:solidFill>
                  <a:schemeClr val="bg1"/>
                </a:solidFill>
                <a:effectLst>
                  <a:outerShdw blurRad="38100" dist="38100" dir="2700000" algn="tl">
                    <a:srgbClr val="000000">
                      <a:alpha val="43137"/>
                    </a:srgbClr>
                  </a:outerShdw>
                </a:effectLst>
                <a:latin typeface="Gill Sans MT" panose="020B0502020104020203" pitchFamily="34" charset="0"/>
              </a:rPr>
              <a:t>(in a Slide)</a:t>
            </a:r>
            <a:endParaRPr lang="it-IT" sz="2000" dirty="0">
              <a:solidFill>
                <a:schemeClr val="bg1"/>
              </a:solidFill>
              <a:latin typeface="Gill Sans MT" panose="020B0502020104020203"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1836" y="620688"/>
            <a:ext cx="3456384" cy="3456384"/>
          </a:xfrm>
          <a:prstGeom prst="rect">
            <a:avLst/>
          </a:prstGeom>
        </p:spPr>
      </p:pic>
      <p:sp>
        <p:nvSpPr>
          <p:cNvPr id="6" name="CasellaDiTesto 5"/>
          <p:cNvSpPr txBox="1"/>
          <p:nvPr/>
        </p:nvSpPr>
        <p:spPr>
          <a:xfrm>
            <a:off x="179512" y="802137"/>
            <a:ext cx="5040560" cy="3093154"/>
          </a:xfrm>
          <a:prstGeom prst="rect">
            <a:avLst/>
          </a:prstGeom>
          <a:noFill/>
        </p:spPr>
        <p:txBody>
          <a:bodyPr wrap="square" rtlCol="0">
            <a:spAutoFit/>
          </a:bodyPr>
          <a:lstStyle/>
          <a:p>
            <a:pPr marL="342900" indent="-342900" algn="ctr">
              <a:spcBef>
                <a:spcPts val="600"/>
              </a:spcBef>
              <a:buFont typeface="Wingdings" panose="05000000000000000000" pitchFamily="2" charset="2"/>
              <a:buChar char="ü"/>
            </a:pPr>
            <a:r>
              <a:rPr lang="en-US" sz="2000" dirty="0">
                <a:solidFill>
                  <a:schemeClr val="bg1"/>
                </a:solidFill>
                <a:latin typeface="Gill Sans MT" panose="020B0502020104020203" pitchFamily="34" charset="0"/>
              </a:rPr>
              <a:t>Equatorial winds are ubiquitous in LMXBs</a:t>
            </a:r>
          </a:p>
          <a:p>
            <a:pPr marL="342900" indent="-342900" algn="ctr">
              <a:spcBef>
                <a:spcPts val="600"/>
              </a:spcBef>
              <a:buFont typeface="Wingdings" panose="05000000000000000000" pitchFamily="2" charset="2"/>
              <a:buChar char="ü"/>
            </a:pPr>
            <a:r>
              <a:rPr lang="en-US" sz="2000" dirty="0">
                <a:solidFill>
                  <a:schemeClr val="bg1"/>
                </a:solidFill>
                <a:latin typeface="Gill Sans MT" panose="020B0502020104020203" pitchFamily="34" charset="0"/>
              </a:rPr>
              <a:t>The connection between Fe K absorption and states is a general characteristic of accreting sources</a:t>
            </a:r>
          </a:p>
          <a:p>
            <a:pPr marL="342900" indent="-342900" algn="ctr">
              <a:spcBef>
                <a:spcPts val="600"/>
              </a:spcBef>
              <a:buFont typeface="Wingdings" panose="05000000000000000000" pitchFamily="2" charset="2"/>
              <a:buChar char="ü"/>
            </a:pPr>
            <a:r>
              <a:rPr lang="en-US" sz="2000" dirty="0">
                <a:solidFill>
                  <a:schemeClr val="bg1"/>
                </a:solidFill>
                <a:effectLst>
                  <a:outerShdw blurRad="38100" dist="38100" dir="2700000" algn="tl">
                    <a:srgbClr val="000000">
                      <a:alpha val="43137"/>
                    </a:srgbClr>
                  </a:outerShdw>
                </a:effectLst>
                <a:latin typeface="Gill Sans MT" panose="020B0502020104020203" pitchFamily="34" charset="0"/>
              </a:rPr>
              <a:t>Fe K absorption does not disappear because of over-ionization in the hard state</a:t>
            </a:r>
          </a:p>
          <a:p>
            <a:pPr marL="342900" indent="-342900" algn="ctr">
              <a:spcBef>
                <a:spcPts val="600"/>
              </a:spcBef>
              <a:buFont typeface="Wingdings" panose="05000000000000000000" pitchFamily="2" charset="2"/>
              <a:buChar char="ü"/>
            </a:pPr>
            <a:r>
              <a:rPr lang="en-US" sz="2000" b="1" dirty="0">
                <a:solidFill>
                  <a:srgbClr val="FFC000"/>
                </a:solidFill>
                <a:latin typeface="Gill Sans MT" panose="020B0502020104020203" pitchFamily="34" charset="0"/>
              </a:rPr>
              <a:t>A simple toy model explains the disappearance of Fe absorption in the hard state because of photoionization instability</a:t>
            </a:r>
            <a:endParaRPr lang="it-IT" sz="2000" b="1"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mc:AlternateContent xmlns:mc="http://schemas.openxmlformats.org/markup-compatibility/2006">
        <mc:Choice xmlns:a14="http://schemas.microsoft.com/office/drawing/2010/main" Requires="a14">
          <p:sp>
            <p:nvSpPr>
              <p:cNvPr id="8" name="Rettangolo 7"/>
              <p:cNvSpPr/>
              <p:nvPr/>
            </p:nvSpPr>
            <p:spPr>
              <a:xfrm>
                <a:off x="356929" y="4399944"/>
                <a:ext cx="8430142" cy="1477328"/>
              </a:xfrm>
              <a:prstGeom prst="rect">
                <a:avLst/>
              </a:prstGeom>
              <a:noFill/>
            </p:spPr>
            <p:txBody>
              <a:bodyPr wrap="square">
                <a:spAutoFit/>
              </a:bodyPr>
              <a:lstStyle/>
              <a:p>
                <a:pPr marL="342900" indent="-342900" algn="ctr">
                  <a:spcBef>
                    <a:spcPts val="600"/>
                  </a:spcBef>
                  <a:buFont typeface="Wingdings" panose="05000000000000000000" pitchFamily="2" charset="2"/>
                  <a:buChar char="Ø"/>
                </a:pPr>
                <a:r>
                  <a:rPr lang="en-US" sz="2000" dirty="0">
                    <a:solidFill>
                      <a:schemeClr val="bg1"/>
                    </a:solidFill>
                    <a:latin typeface="Gill Sans MT" panose="020B0502020104020203" pitchFamily="34" charset="0"/>
                  </a:rPr>
                  <a:t>A cold phase in the hard state is expected: is it connected to dips?</a:t>
                </a:r>
              </a:p>
              <a:p>
                <a:pPr marL="342900" indent="-342900" algn="ctr">
                  <a:spcBef>
                    <a:spcPts val="600"/>
                  </a:spcBef>
                  <a:buFont typeface="Wingdings" panose="05000000000000000000" pitchFamily="2" charset="2"/>
                  <a:buChar char="Ø"/>
                </a:pPr>
                <a:r>
                  <a:rPr lang="en-US" sz="2000" b="1" dirty="0">
                    <a:solidFill>
                      <a:schemeClr val="bg1"/>
                    </a:solidFill>
                    <a:latin typeface="Gill Sans MT" panose="020B0502020104020203" pitchFamily="34" charset="0"/>
                  </a:rPr>
                  <a:t>The toy model cannot reproduce the wind back to the soft state, but </a:t>
                </a:r>
                <a:r>
                  <a:rPr lang="en-US" sz="2000" b="1" dirty="0">
                    <a:solidFill>
                      <a:srgbClr val="FFC000"/>
                    </a:solidFill>
                    <a:latin typeface="Gill Sans MT" panose="020B0502020104020203" pitchFamily="34" charset="0"/>
                  </a:rPr>
                  <a:t>a disc atmosphere would be automatically re-created</a:t>
                </a:r>
                <a:r>
                  <a:rPr lang="en-US" sz="2000" b="1" dirty="0">
                    <a:solidFill>
                      <a:schemeClr val="bg1"/>
                    </a:solidFill>
                    <a:latin typeface="Gill Sans MT" panose="020B0502020104020203" pitchFamily="34" charset="0"/>
                  </a:rPr>
                  <a:t> </a:t>
                </a:r>
              </a:p>
              <a:p>
                <a:pPr marL="342900" indent="-342900" algn="ctr">
                  <a:spcBef>
                    <a:spcPts val="600"/>
                  </a:spcBef>
                  <a:buFont typeface="Wingdings" panose="05000000000000000000" pitchFamily="2" charset="2"/>
                  <a:buChar char="Ø"/>
                </a:pPr>
                <a:r>
                  <a:rPr lang="en-US" sz="2000" dirty="0">
                    <a:solidFill>
                      <a:schemeClr val="bg1"/>
                    </a:solidFill>
                    <a:latin typeface="Gill Sans MT" panose="020B0502020104020203" pitchFamily="34" charset="0"/>
                  </a:rPr>
                  <a:t>If </a:t>
                </a:r>
                <a14:m>
                  <m:oMath xmlns:m="http://schemas.openxmlformats.org/officeDocument/2006/math">
                    <m:r>
                      <a:rPr lang="en-US" sz="2000" b="0" i="1" smtClean="0">
                        <a:solidFill>
                          <a:schemeClr val="bg1"/>
                        </a:solidFill>
                        <a:latin typeface="Cambria Math" panose="02040503050406030204" pitchFamily="18" charset="0"/>
                      </a:rPr>
                      <m:t>𝑣</m:t>
                    </m:r>
                    <m:r>
                      <a:rPr lang="en-US" sz="2000" b="0" i="1" smtClean="0">
                        <a:solidFill>
                          <a:schemeClr val="bg1"/>
                        </a:solidFill>
                        <a:latin typeface="Cambria Math" panose="02040503050406030204" pitchFamily="18" charset="0"/>
                      </a:rPr>
                      <m:t>≠0</m:t>
                    </m:r>
                  </m:oMath>
                </a14:m>
                <a:r>
                  <a:rPr lang="en-US" sz="2000" dirty="0">
                    <a:solidFill>
                      <a:schemeClr val="bg1"/>
                    </a:solidFill>
                    <a:latin typeface="Gill Sans MT" panose="020B0502020104020203" pitchFamily="34" charset="0"/>
                  </a:rPr>
                  <a:t>, a ‘fountain’ is needed to re-launch the wind!</a:t>
                </a:r>
              </a:p>
            </p:txBody>
          </p:sp>
        </mc:Choice>
        <mc:Fallback>
          <p:sp>
            <p:nvSpPr>
              <p:cNvPr id="8" name="Rettangolo 7"/>
              <p:cNvSpPr>
                <a:spLocks noRot="1" noChangeAspect="1" noMove="1" noResize="1" noEditPoints="1" noAdjustHandles="1" noChangeArrowheads="1" noChangeShapeType="1" noTextEdit="1"/>
              </p:cNvSpPr>
              <p:nvPr/>
            </p:nvSpPr>
            <p:spPr>
              <a:xfrm>
                <a:off x="356929" y="4399944"/>
                <a:ext cx="8430142" cy="1477328"/>
              </a:xfrm>
              <a:prstGeom prst="rect">
                <a:avLst/>
              </a:prstGeom>
              <a:blipFill>
                <a:blip r:embed="rId3"/>
                <a:stretch>
                  <a:fillRect t="-2479" r="-651" b="-6612"/>
                </a:stretch>
              </a:blipFill>
            </p:spPr>
            <p:txBody>
              <a:bodyPr/>
              <a:lstStyle/>
              <a:p>
                <a:r>
                  <a:rPr lang="en-US">
                    <a:noFill/>
                  </a:rPr>
                  <a:t> </a:t>
                </a:r>
              </a:p>
            </p:txBody>
          </p:sp>
        </mc:Fallback>
      </mc:AlternateContent>
      <p:sp>
        <p:nvSpPr>
          <p:cNvPr id="2" name="Rettangolo 1"/>
          <p:cNvSpPr/>
          <p:nvPr/>
        </p:nvSpPr>
        <p:spPr>
          <a:xfrm>
            <a:off x="431123" y="6381328"/>
            <a:ext cx="8281754" cy="369332"/>
          </a:xfrm>
          <a:prstGeom prst="rect">
            <a:avLst/>
          </a:prstGeom>
        </p:spPr>
        <p:txBody>
          <a:bodyPr wrap="none">
            <a:spAutoFit/>
          </a:bodyPr>
          <a:lstStyle/>
          <a:p>
            <a:r>
              <a:rPr lang="it-IT" cap="small" dirty="0">
                <a:solidFill>
                  <a:srgbClr val="FFC000"/>
                </a:solidFill>
                <a:effectLst>
                  <a:outerShdw blurRad="38100" dist="38100" dir="2700000" algn="tl">
                    <a:srgbClr val="000000">
                      <a:alpha val="43137"/>
                    </a:srgbClr>
                  </a:outerShdw>
                </a:effectLst>
                <a:latin typeface="Gill Sans MT" panose="020B0502020104020203" pitchFamily="34" charset="0"/>
              </a:rPr>
              <a:t>Bianchi, Ponti, Mu</a:t>
            </a:r>
            <a:r>
              <a:rPr lang="es-ES_tradnl" cap="small" dirty="0">
                <a:solidFill>
                  <a:srgbClr val="FFC000"/>
                </a:solidFill>
                <a:effectLst>
                  <a:outerShdw blurRad="38100" dist="38100" dir="2700000" algn="tl">
                    <a:srgbClr val="000000">
                      <a:alpha val="43137"/>
                    </a:srgbClr>
                  </a:outerShdw>
                </a:effectLst>
                <a:latin typeface="Gill Sans MT" panose="020B0502020104020203" pitchFamily="34" charset="0"/>
              </a:rPr>
              <a:t>ñ</a:t>
            </a:r>
            <a:r>
              <a:rPr lang="en-US" cap="small" dirty="0" err="1">
                <a:solidFill>
                  <a:srgbClr val="FFC000"/>
                </a:solidFill>
                <a:effectLst>
                  <a:outerShdw blurRad="38100" dist="38100" dir="2700000" algn="tl">
                    <a:srgbClr val="000000">
                      <a:alpha val="43137"/>
                    </a:srgbClr>
                  </a:outerShdw>
                </a:effectLst>
                <a:latin typeface="Gill Sans MT" panose="020B0502020104020203" pitchFamily="34" charset="0"/>
              </a:rPr>
              <a:t>oz-Darias</a:t>
            </a:r>
            <a:r>
              <a:rPr lang="it-IT" cap="small" dirty="0">
                <a:solidFill>
                  <a:srgbClr val="FFC000"/>
                </a:solidFill>
                <a:effectLst>
                  <a:outerShdw blurRad="38100" dist="38100" dir="2700000" algn="tl">
                    <a:srgbClr val="000000">
                      <a:alpha val="43137"/>
                    </a:srgbClr>
                  </a:outerShdw>
                </a:effectLst>
                <a:latin typeface="Gill Sans MT" panose="020B0502020104020203" pitchFamily="34" charset="0"/>
              </a:rPr>
              <a:t>, Petrucci, 2017, </a:t>
            </a:r>
            <a:r>
              <a:rPr lang="en-US" cap="small" dirty="0">
                <a:solidFill>
                  <a:srgbClr val="FFC000"/>
                </a:solidFill>
                <a:effectLst>
                  <a:outerShdw blurRad="38100" dist="38100" dir="2700000" algn="tl">
                    <a:srgbClr val="000000">
                      <a:alpha val="43137"/>
                    </a:srgbClr>
                  </a:outerShdw>
                </a:effectLst>
                <a:latin typeface="Gill Sans MT" panose="020B0502020104020203" pitchFamily="34" charset="0"/>
              </a:rPr>
              <a:t>MNRAS, stx2173 (arxiv:1709.00860)</a:t>
            </a:r>
            <a:endParaRPr lang="it-IT"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472294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72144" y="3013502"/>
            <a:ext cx="4799712" cy="830997"/>
          </a:xfrm>
          <a:prstGeom prst="rect">
            <a:avLst/>
          </a:prstGeom>
          <a:noFill/>
        </p:spPr>
        <p:txBody>
          <a:bodyPr wrap="none" rtlCol="0">
            <a:spAutoFit/>
          </a:bodyPr>
          <a:lstStyle/>
          <a:p>
            <a:r>
              <a:rPr lang="en-US" sz="4800" b="1" dirty="0">
                <a:solidFill>
                  <a:srgbClr val="FFC000"/>
                </a:solidFill>
                <a:effectLst>
                  <a:outerShdw blurRad="38100" dist="38100" dir="2700000" algn="tl">
                    <a:srgbClr val="000000">
                      <a:alpha val="43137"/>
                    </a:srgbClr>
                  </a:outerShdw>
                </a:effectLst>
                <a:latin typeface="Gill Sans MT" panose="020B0502020104020203" pitchFamily="34" charset="0"/>
              </a:rPr>
              <a:t>EXTRA SLIDES</a:t>
            </a:r>
            <a:endParaRPr lang="it-IT" sz="4800" b="1"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673100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2536" y="227687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16" y="11663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sellaDiTesto 1"/>
          <p:cNvSpPr txBox="1"/>
          <p:nvPr/>
        </p:nvSpPr>
        <p:spPr>
          <a:xfrm>
            <a:off x="5004048" y="935142"/>
            <a:ext cx="3821880" cy="523220"/>
          </a:xfrm>
          <a:prstGeom prst="rect">
            <a:avLst/>
          </a:prstGeom>
          <a:noFill/>
        </p:spPr>
        <p:txBody>
          <a:bodyPr wrap="none" rtlCol="0">
            <a:spAutoFit/>
          </a:bodyPr>
          <a:lstStyle/>
          <a:p>
            <a:r>
              <a:rPr lang="en-US" sz="2800" b="1" cap="small" dirty="0">
                <a:solidFill>
                  <a:srgbClr val="FFC000"/>
                </a:solidFill>
                <a:effectLst>
                  <a:outerShdw blurRad="38100" dist="38100" dir="2700000" algn="tl">
                    <a:srgbClr val="000000">
                      <a:alpha val="43137"/>
                    </a:srgbClr>
                  </a:outerShdw>
                </a:effectLst>
                <a:latin typeface="Gill Sans MT" panose="020B0502020104020203" pitchFamily="34" charset="0"/>
              </a:rPr>
              <a:t>Density Dependence</a:t>
            </a:r>
            <a:endParaRPr lang="it-IT" sz="28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31979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883" y="4475876"/>
            <a:ext cx="3585135" cy="2389453"/>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0" y="11663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5450" y="227687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sellaDiTesto 6"/>
          <p:cNvSpPr txBox="1"/>
          <p:nvPr/>
        </p:nvSpPr>
        <p:spPr>
          <a:xfrm>
            <a:off x="5796136" y="902278"/>
            <a:ext cx="2397644" cy="523220"/>
          </a:xfrm>
          <a:prstGeom prst="rect">
            <a:avLst/>
          </a:prstGeom>
          <a:noFill/>
        </p:spPr>
        <p:txBody>
          <a:bodyPr wrap="none" rtlCol="0">
            <a:spAutoFit/>
          </a:bodyPr>
          <a:lstStyle/>
          <a:p>
            <a:r>
              <a:rPr lang="en-US" sz="2800" b="1" cap="small" dirty="0">
                <a:solidFill>
                  <a:srgbClr val="FFC000"/>
                </a:solidFill>
                <a:effectLst>
                  <a:outerShdw blurRad="38100" dist="38100" dir="2700000" algn="tl">
                    <a:srgbClr val="000000">
                      <a:alpha val="43137"/>
                    </a:srgbClr>
                  </a:outerShdw>
                </a:effectLst>
                <a:latin typeface="Gill Sans MT" panose="020B0502020104020203" pitchFamily="34" charset="0"/>
              </a:rPr>
              <a:t>Abundances</a:t>
            </a:r>
            <a:endParaRPr lang="it-IT" sz="28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349526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116631"/>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504" y="227687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sellaDiTesto 4"/>
          <p:cNvSpPr txBox="1"/>
          <p:nvPr/>
        </p:nvSpPr>
        <p:spPr>
          <a:xfrm>
            <a:off x="5707035" y="1052736"/>
            <a:ext cx="2302938" cy="523220"/>
          </a:xfrm>
          <a:prstGeom prst="rect">
            <a:avLst/>
          </a:prstGeom>
          <a:noFill/>
        </p:spPr>
        <p:txBody>
          <a:bodyPr wrap="none" rtlCol="0">
            <a:spAutoFit/>
          </a:bodyPr>
          <a:lstStyle/>
          <a:p>
            <a:r>
              <a:rPr lang="en-US" sz="2800" b="1" cap="small" dirty="0">
                <a:solidFill>
                  <a:srgbClr val="FFC000"/>
                </a:solidFill>
                <a:effectLst>
                  <a:outerShdw blurRad="38100" dist="38100" dir="2700000" algn="tl">
                    <a:srgbClr val="000000">
                      <a:alpha val="43137"/>
                    </a:srgbClr>
                  </a:outerShdw>
                </a:effectLst>
                <a:latin typeface="Gill Sans MT" panose="020B0502020104020203" pitchFamily="34" charset="0"/>
              </a:rPr>
              <a:t>Other SEDs</a:t>
            </a:r>
            <a:endParaRPr lang="it-IT" sz="28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53366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707035" y="1052736"/>
            <a:ext cx="2302938" cy="523220"/>
          </a:xfrm>
          <a:prstGeom prst="rect">
            <a:avLst/>
          </a:prstGeom>
          <a:noFill/>
        </p:spPr>
        <p:txBody>
          <a:bodyPr wrap="none" rtlCol="0">
            <a:spAutoFit/>
          </a:bodyPr>
          <a:lstStyle/>
          <a:p>
            <a:r>
              <a:rPr lang="en-US" sz="2800" b="1" cap="small" dirty="0">
                <a:solidFill>
                  <a:srgbClr val="FFC000"/>
                </a:solidFill>
                <a:effectLst>
                  <a:outerShdw blurRad="38100" dist="38100" dir="2700000" algn="tl">
                    <a:srgbClr val="000000">
                      <a:alpha val="43137"/>
                    </a:srgbClr>
                  </a:outerShdw>
                </a:effectLst>
                <a:latin typeface="Gill Sans MT" panose="020B0502020104020203" pitchFamily="34" charset="0"/>
              </a:rPr>
              <a:t>Other SEDs</a:t>
            </a:r>
            <a:endParaRPr lang="it-IT" sz="28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504" y="2336973"/>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7233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o 33"/>
          <p:cNvGrpSpPr/>
          <p:nvPr/>
        </p:nvGrpSpPr>
        <p:grpSpPr>
          <a:xfrm rot="21319750">
            <a:off x="5412280" y="4326363"/>
            <a:ext cx="3629025" cy="2495565"/>
            <a:chOff x="5476111" y="4321921"/>
            <a:chExt cx="3629025" cy="2495565"/>
          </a:xfrm>
        </p:grpSpPr>
        <p:pic>
          <p:nvPicPr>
            <p:cNvPr id="7" name="Picture 4" descr="Screen shot 2011-12-04 at 20.44.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6111" y="4321921"/>
              <a:ext cx="3629025" cy="2441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5"/>
            <p:cNvSpPr>
              <a:spLocks/>
            </p:cNvSpPr>
            <p:nvPr/>
          </p:nvSpPr>
          <p:spPr bwMode="auto">
            <a:xfrm>
              <a:off x="8041256" y="6509709"/>
              <a:ext cx="990464"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err="1">
                  <a:solidFill>
                    <a:srgbClr val="FF0000"/>
                  </a:solidFill>
                  <a:latin typeface="Gill Sans MT" panose="020B0502020104020203" pitchFamily="34" charset="0"/>
                </a:rPr>
                <a:t>Kotani</a:t>
              </a:r>
              <a:r>
                <a:rPr lang="it-IT" altLang="it-IT" sz="1400" b="1" u="none" dirty="0">
                  <a:solidFill>
                    <a:srgbClr val="FF0000"/>
                  </a:solidFill>
                  <a:latin typeface="Gill Sans MT" panose="020B0502020104020203" pitchFamily="34" charset="0"/>
                </a:rPr>
                <a:t>+ 00</a:t>
              </a:r>
              <a:endParaRPr lang="it-IT" altLang="it-IT" sz="1800" b="1" u="none" dirty="0">
                <a:solidFill>
                  <a:srgbClr val="FF0000"/>
                </a:solidFill>
                <a:latin typeface="Gill Sans MT" panose="020B0502020104020203" pitchFamily="34" charset="0"/>
              </a:endParaRPr>
            </a:p>
          </p:txBody>
        </p:sp>
        <p:sp>
          <p:nvSpPr>
            <p:cNvPr id="9" name="Rectangle 6"/>
            <p:cNvSpPr>
              <a:spLocks/>
            </p:cNvSpPr>
            <p:nvPr/>
          </p:nvSpPr>
          <p:spPr bwMode="auto">
            <a:xfrm>
              <a:off x="7608382" y="4335334"/>
              <a:ext cx="1438855"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600" b="1" u="none" dirty="0">
                  <a:latin typeface="Gill Sans MT" panose="020B0502020104020203" pitchFamily="34" charset="0"/>
                </a:rPr>
                <a:t>GRS1915+105</a:t>
              </a:r>
              <a:endParaRPr lang="it-IT" altLang="it-IT" sz="1800" b="1" u="none" dirty="0">
                <a:latin typeface="Gill Sans MT" panose="020B0502020104020203" pitchFamily="34" charset="0"/>
              </a:endParaRPr>
            </a:p>
          </p:txBody>
        </p:sp>
        <p:sp>
          <p:nvSpPr>
            <p:cNvPr id="17" name="Rectangle 14"/>
            <p:cNvSpPr>
              <a:spLocks/>
            </p:cNvSpPr>
            <p:nvPr/>
          </p:nvSpPr>
          <p:spPr bwMode="auto">
            <a:xfrm>
              <a:off x="8119130" y="4607827"/>
              <a:ext cx="4173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a:latin typeface="Gill Sans MT" panose="020B0502020104020203" pitchFamily="34" charset="0"/>
                </a:rPr>
                <a:t>ASCA</a:t>
              </a:r>
              <a:endParaRPr lang="it-IT" altLang="it-IT" sz="1800" i="1" u="none" dirty="0">
                <a:latin typeface="Gill Sans MT" panose="020B0502020104020203" pitchFamily="34" charset="0"/>
              </a:endParaRPr>
            </a:p>
          </p:txBody>
        </p:sp>
      </p:grpSp>
      <p:grpSp>
        <p:nvGrpSpPr>
          <p:cNvPr id="33" name="Gruppo 32"/>
          <p:cNvGrpSpPr/>
          <p:nvPr/>
        </p:nvGrpSpPr>
        <p:grpSpPr>
          <a:xfrm>
            <a:off x="3135735" y="2636402"/>
            <a:ext cx="3048000" cy="3900222"/>
            <a:chOff x="3489967" y="2810049"/>
            <a:chExt cx="3048000" cy="3900222"/>
          </a:xfrm>
        </p:grpSpPr>
        <p:pic>
          <p:nvPicPr>
            <p:cNvPr id="13" name="Picture 10" descr="Screen shot 2011-12-04 at 20.52.2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967" y="2810049"/>
              <a:ext cx="3048000" cy="384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ectangle 11"/>
            <p:cNvSpPr>
              <a:spLocks/>
            </p:cNvSpPr>
            <p:nvPr/>
          </p:nvSpPr>
          <p:spPr bwMode="auto">
            <a:xfrm>
              <a:off x="4973356" y="3758953"/>
              <a:ext cx="1395703"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600" b="1" u="none" dirty="0">
                  <a:latin typeface="Gill Sans MT" panose="020B0502020104020203" pitchFamily="34" charset="0"/>
                </a:rPr>
                <a:t>GROJ1655-40</a:t>
              </a:r>
              <a:endParaRPr lang="it-IT" altLang="it-IT" sz="1800" b="1" u="none" dirty="0">
                <a:latin typeface="Gill Sans MT" panose="020B0502020104020203" pitchFamily="34" charset="0"/>
              </a:endParaRPr>
            </a:p>
          </p:txBody>
        </p:sp>
        <p:sp>
          <p:nvSpPr>
            <p:cNvPr id="15" name="Rectangle 12"/>
            <p:cNvSpPr>
              <a:spLocks/>
            </p:cNvSpPr>
            <p:nvPr/>
          </p:nvSpPr>
          <p:spPr bwMode="auto">
            <a:xfrm>
              <a:off x="3501311" y="6402494"/>
              <a:ext cx="1323311"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solidFill>
                    <a:srgbClr val="FF0000"/>
                  </a:solidFill>
                  <a:latin typeface="Gill Sans MT" panose="020B0502020104020203" pitchFamily="34" charset="0"/>
                </a:rPr>
                <a:t>Diaz-</a:t>
              </a:r>
              <a:r>
                <a:rPr lang="it-IT" altLang="it-IT" sz="1400" b="1" u="none" dirty="0" err="1">
                  <a:solidFill>
                    <a:srgbClr val="FF0000"/>
                  </a:solidFill>
                  <a:latin typeface="Gill Sans MT" panose="020B0502020104020203" pitchFamily="34" charset="0"/>
                </a:rPr>
                <a:t>Trigo</a:t>
              </a:r>
              <a:r>
                <a:rPr lang="it-IT" altLang="it-IT" sz="1400" b="1" u="none" dirty="0">
                  <a:solidFill>
                    <a:srgbClr val="FF0000"/>
                  </a:solidFill>
                  <a:latin typeface="Gill Sans MT" panose="020B0502020104020203" pitchFamily="34" charset="0"/>
                </a:rPr>
                <a:t>+ 07</a:t>
              </a:r>
              <a:endParaRPr lang="it-IT" altLang="it-IT" sz="1800" b="1" u="none" dirty="0">
                <a:solidFill>
                  <a:srgbClr val="FF0000"/>
                </a:solidFill>
                <a:latin typeface="Gill Sans MT" panose="020B0502020104020203" pitchFamily="34" charset="0"/>
              </a:endParaRPr>
            </a:p>
          </p:txBody>
        </p:sp>
        <p:sp>
          <p:nvSpPr>
            <p:cNvPr id="18" name="Rectangle 15"/>
            <p:cNvSpPr>
              <a:spLocks/>
            </p:cNvSpPr>
            <p:nvPr/>
          </p:nvSpPr>
          <p:spPr bwMode="auto">
            <a:xfrm>
              <a:off x="5450313" y="4053270"/>
              <a:ext cx="44178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a:latin typeface="Gill Sans MT" panose="020B0502020104020203" pitchFamily="34" charset="0"/>
                </a:rPr>
                <a:t>XMM</a:t>
              </a:r>
              <a:endParaRPr lang="it-IT" altLang="it-IT" sz="1800" i="1" u="none" dirty="0">
                <a:latin typeface="Gill Sans MT" panose="020B0502020104020203" pitchFamily="34" charset="0"/>
              </a:endParaRPr>
            </a:p>
          </p:txBody>
        </p:sp>
      </p:grpSp>
      <p:grpSp>
        <p:nvGrpSpPr>
          <p:cNvPr id="35" name="Gruppo 34"/>
          <p:cNvGrpSpPr/>
          <p:nvPr/>
        </p:nvGrpSpPr>
        <p:grpSpPr>
          <a:xfrm>
            <a:off x="6073986" y="39230"/>
            <a:ext cx="3024188" cy="4256687"/>
            <a:chOff x="6073986" y="39230"/>
            <a:chExt cx="3024188" cy="4256687"/>
          </a:xfrm>
        </p:grpSpPr>
        <p:pic>
          <p:nvPicPr>
            <p:cNvPr id="10" name="Picture 7" descr="Screen shot 2011-12-04 at 20.47.5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3986" y="39230"/>
              <a:ext cx="3024188" cy="424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8"/>
            <p:cNvSpPr>
              <a:spLocks/>
            </p:cNvSpPr>
            <p:nvPr/>
          </p:nvSpPr>
          <p:spPr bwMode="auto">
            <a:xfrm>
              <a:off x="6235676" y="3988140"/>
              <a:ext cx="104842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err="1">
                  <a:solidFill>
                    <a:srgbClr val="FF0000"/>
                  </a:solidFill>
                  <a:latin typeface="Gill Sans MT" panose="020B0502020104020203" pitchFamily="34" charset="0"/>
                </a:rPr>
                <a:t>Kubota</a:t>
              </a:r>
              <a:r>
                <a:rPr lang="it-IT" altLang="it-IT" sz="1400" b="1" u="none" dirty="0">
                  <a:solidFill>
                    <a:srgbClr val="FF0000"/>
                  </a:solidFill>
                  <a:latin typeface="Gill Sans MT" panose="020B0502020104020203" pitchFamily="34" charset="0"/>
                </a:rPr>
                <a:t>+ 07</a:t>
              </a:r>
              <a:endParaRPr lang="it-IT" altLang="it-IT" sz="1800" b="1" u="none" dirty="0">
                <a:solidFill>
                  <a:srgbClr val="FF0000"/>
                </a:solidFill>
                <a:latin typeface="Gill Sans MT" panose="020B0502020104020203" pitchFamily="34" charset="0"/>
              </a:endParaRPr>
            </a:p>
          </p:txBody>
        </p:sp>
      </p:grpSp>
      <p:sp>
        <p:nvSpPr>
          <p:cNvPr id="12" name="Rectangle 9"/>
          <p:cNvSpPr>
            <a:spLocks/>
          </p:cNvSpPr>
          <p:nvPr/>
        </p:nvSpPr>
        <p:spPr bwMode="auto">
          <a:xfrm>
            <a:off x="7807154" y="91453"/>
            <a:ext cx="1240083"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600" b="1" u="none" dirty="0">
                <a:latin typeface="Gill Sans MT" panose="020B0502020104020203" pitchFamily="34" charset="0"/>
              </a:rPr>
              <a:t>4U1630-472</a:t>
            </a:r>
            <a:endParaRPr lang="it-IT" altLang="it-IT" sz="1800" b="1" u="none" dirty="0">
              <a:latin typeface="Gill Sans MT" panose="020B0502020104020203" pitchFamily="34" charset="0"/>
            </a:endParaRPr>
          </a:p>
        </p:txBody>
      </p:sp>
      <p:grpSp>
        <p:nvGrpSpPr>
          <p:cNvPr id="29" name="Gruppo 28"/>
          <p:cNvGrpSpPr/>
          <p:nvPr/>
        </p:nvGrpSpPr>
        <p:grpSpPr>
          <a:xfrm rot="21411300">
            <a:off x="257478" y="96348"/>
            <a:ext cx="2938223" cy="4612751"/>
            <a:chOff x="55656" y="73025"/>
            <a:chExt cx="2938223" cy="4612751"/>
          </a:xfrm>
        </p:grpSpPr>
        <p:pic>
          <p:nvPicPr>
            <p:cNvPr id="4" name="Picture 1" descr="Screen shot 2011-12-04 at 20.40.4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56" y="73025"/>
              <a:ext cx="2911382" cy="4551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p:cNvSpPr>
              <a:spLocks/>
            </p:cNvSpPr>
            <p:nvPr/>
          </p:nvSpPr>
          <p:spPr bwMode="auto">
            <a:xfrm>
              <a:off x="637334" y="407280"/>
              <a:ext cx="122937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latin typeface="Gill Sans MT" panose="020B0502020104020203" pitchFamily="34" charset="0"/>
                </a:rPr>
                <a:t>GROJ1655-40</a:t>
              </a:r>
            </a:p>
          </p:txBody>
        </p:sp>
        <p:sp>
          <p:nvSpPr>
            <p:cNvPr id="6" name="Rectangle 3"/>
            <p:cNvSpPr>
              <a:spLocks/>
            </p:cNvSpPr>
            <p:nvPr/>
          </p:nvSpPr>
          <p:spPr bwMode="auto">
            <a:xfrm>
              <a:off x="2103251" y="4377999"/>
              <a:ext cx="89062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err="1">
                  <a:solidFill>
                    <a:srgbClr val="FF0000"/>
                  </a:solidFill>
                  <a:latin typeface="Gill Sans MT" panose="020B0502020104020203" pitchFamily="34" charset="0"/>
                </a:rPr>
                <a:t>Ueda</a:t>
              </a:r>
              <a:r>
                <a:rPr lang="it-IT" altLang="it-IT" sz="1400" b="1" u="none" dirty="0">
                  <a:solidFill>
                    <a:srgbClr val="FF0000"/>
                  </a:solidFill>
                  <a:latin typeface="Gill Sans MT" panose="020B0502020104020203" pitchFamily="34" charset="0"/>
                </a:rPr>
                <a:t>+ 98</a:t>
              </a:r>
              <a:endParaRPr lang="it-IT" altLang="it-IT" sz="1800" b="1" u="none" dirty="0">
                <a:solidFill>
                  <a:srgbClr val="FF0000"/>
                </a:solidFill>
                <a:latin typeface="Gill Sans MT" panose="020B0502020104020203" pitchFamily="34" charset="0"/>
              </a:endParaRPr>
            </a:p>
          </p:txBody>
        </p:sp>
        <p:sp>
          <p:nvSpPr>
            <p:cNvPr id="16" name="Rectangle 13"/>
            <p:cNvSpPr>
              <a:spLocks/>
            </p:cNvSpPr>
            <p:nvPr/>
          </p:nvSpPr>
          <p:spPr bwMode="auto">
            <a:xfrm>
              <a:off x="1037663" y="676462"/>
              <a:ext cx="4173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a:latin typeface="Gill Sans MT" panose="020B0502020104020203" pitchFamily="34" charset="0"/>
                </a:rPr>
                <a:t>ASCA</a:t>
              </a:r>
              <a:endParaRPr lang="it-IT" altLang="it-IT" sz="1800" i="1" u="none" dirty="0">
                <a:latin typeface="Gill Sans MT" panose="020B0502020104020203" pitchFamily="34" charset="0"/>
              </a:endParaRPr>
            </a:p>
          </p:txBody>
        </p:sp>
      </p:grpSp>
      <p:sp>
        <p:nvSpPr>
          <p:cNvPr id="19" name="Rectangle 16"/>
          <p:cNvSpPr>
            <a:spLocks/>
          </p:cNvSpPr>
          <p:nvPr/>
        </p:nvSpPr>
        <p:spPr bwMode="auto">
          <a:xfrm>
            <a:off x="8167027" y="344445"/>
            <a:ext cx="52033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err="1">
                <a:latin typeface="Gill Sans MT" panose="020B0502020104020203" pitchFamily="34" charset="0"/>
              </a:rPr>
              <a:t>Suzaku</a:t>
            </a:r>
            <a:endParaRPr lang="it-IT" altLang="it-IT" sz="1800" i="1" u="none" dirty="0">
              <a:latin typeface="Gill Sans MT" panose="020B0502020104020203" pitchFamily="34" charset="0"/>
            </a:endParaRPr>
          </a:p>
        </p:txBody>
      </p:sp>
      <p:grpSp>
        <p:nvGrpSpPr>
          <p:cNvPr id="30" name="Gruppo 29"/>
          <p:cNvGrpSpPr/>
          <p:nvPr/>
        </p:nvGrpSpPr>
        <p:grpSpPr>
          <a:xfrm rot="259953">
            <a:off x="240472" y="4631862"/>
            <a:ext cx="2878980" cy="2120002"/>
            <a:chOff x="52339" y="4762285"/>
            <a:chExt cx="2878980" cy="2120002"/>
          </a:xfrm>
        </p:grpSpPr>
        <p:pic>
          <p:nvPicPr>
            <p:cNvPr id="25" name="Picture 22" descr="Screen Shot 2016-05-11 at 12.15.25.png"/>
            <p:cNvPicPr>
              <a:picLocks noChangeAspect="1"/>
            </p:cNvPicPr>
            <p:nvPr/>
          </p:nvPicPr>
          <p:blipFill>
            <a:blip r:embed="rId6" cstate="print">
              <a:extLst>
                <a:ext uri="{28A0092B-C50C-407E-A947-70E740481C1C}">
                  <a14:useLocalDpi xmlns:a14="http://schemas.microsoft.com/office/drawing/2010/main" val="0"/>
                </a:ext>
              </a:extLst>
            </a:blip>
            <a:srcRect b="4695"/>
            <a:stretch>
              <a:fillRect/>
            </a:stretch>
          </p:blipFill>
          <p:spPr bwMode="auto">
            <a:xfrm>
              <a:off x="56357" y="4762285"/>
              <a:ext cx="2874962" cy="2079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Rectangle 23"/>
            <p:cNvSpPr>
              <a:spLocks/>
            </p:cNvSpPr>
            <p:nvPr/>
          </p:nvSpPr>
          <p:spPr bwMode="auto">
            <a:xfrm>
              <a:off x="52339" y="6574510"/>
              <a:ext cx="1323311"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solidFill>
                    <a:srgbClr val="FF0000"/>
                  </a:solidFill>
                  <a:latin typeface="Gill Sans MT" panose="020B0502020104020203" pitchFamily="34" charset="0"/>
                </a:rPr>
                <a:t>Diaz-</a:t>
              </a:r>
              <a:r>
                <a:rPr lang="it-IT" altLang="it-IT" sz="1400" b="1" u="none" dirty="0" err="1">
                  <a:solidFill>
                    <a:srgbClr val="FF0000"/>
                  </a:solidFill>
                  <a:latin typeface="Gill Sans MT" panose="020B0502020104020203" pitchFamily="34" charset="0"/>
                </a:rPr>
                <a:t>Trigo</a:t>
              </a:r>
              <a:r>
                <a:rPr lang="it-IT" altLang="it-IT" sz="1400" b="1" u="none" dirty="0">
                  <a:solidFill>
                    <a:srgbClr val="FF0000"/>
                  </a:solidFill>
                  <a:latin typeface="Gill Sans MT" panose="020B0502020104020203" pitchFamily="34" charset="0"/>
                </a:rPr>
                <a:t>+ 12</a:t>
              </a:r>
              <a:endParaRPr lang="it-IT" altLang="it-IT" sz="1800" b="1" u="none" dirty="0">
                <a:solidFill>
                  <a:srgbClr val="FF0000"/>
                </a:solidFill>
                <a:latin typeface="Gill Sans MT" panose="020B0502020104020203" pitchFamily="34" charset="0"/>
              </a:endParaRPr>
            </a:p>
          </p:txBody>
        </p:sp>
        <p:sp>
          <p:nvSpPr>
            <p:cNvPr id="27" name="Rectangle 24"/>
            <p:cNvSpPr>
              <a:spLocks/>
            </p:cNvSpPr>
            <p:nvPr/>
          </p:nvSpPr>
          <p:spPr bwMode="auto">
            <a:xfrm>
              <a:off x="499580" y="4863745"/>
              <a:ext cx="83612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latin typeface="Gill Sans MT" panose="020B0502020104020203" pitchFamily="34" charset="0"/>
                </a:rPr>
                <a:t>GX 13+1</a:t>
              </a:r>
            </a:p>
          </p:txBody>
        </p:sp>
        <p:sp>
          <p:nvSpPr>
            <p:cNvPr id="28" name="Rectangle 25"/>
            <p:cNvSpPr>
              <a:spLocks/>
            </p:cNvSpPr>
            <p:nvPr/>
          </p:nvSpPr>
          <p:spPr bwMode="auto">
            <a:xfrm>
              <a:off x="696749" y="5105439"/>
              <a:ext cx="44178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a:latin typeface="Gill Sans MT" panose="020B0502020104020203" pitchFamily="34" charset="0"/>
                </a:rPr>
                <a:t>XMM</a:t>
              </a:r>
              <a:endParaRPr lang="it-IT" altLang="it-IT" sz="1800" i="1" u="none" dirty="0">
                <a:latin typeface="Gill Sans MT" panose="020B0502020104020203" pitchFamily="34" charset="0"/>
              </a:endParaRPr>
            </a:p>
          </p:txBody>
        </p:sp>
      </p:grpSp>
      <p:grpSp>
        <p:nvGrpSpPr>
          <p:cNvPr id="32" name="Gruppo 31"/>
          <p:cNvGrpSpPr/>
          <p:nvPr/>
        </p:nvGrpSpPr>
        <p:grpSpPr>
          <a:xfrm rot="226445">
            <a:off x="2920760" y="126990"/>
            <a:ext cx="3759200" cy="2462014"/>
            <a:chOff x="3019425" y="204975"/>
            <a:chExt cx="3759200" cy="2462014"/>
          </a:xfrm>
        </p:grpSpPr>
        <p:pic>
          <p:nvPicPr>
            <p:cNvPr id="20" name="Picture 17" descr="Screen shot 2011-12-04 at 23.56.0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19425" y="204975"/>
              <a:ext cx="3759200" cy="2441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Rectangle 19"/>
            <p:cNvSpPr>
              <a:spLocks/>
            </p:cNvSpPr>
            <p:nvPr/>
          </p:nvSpPr>
          <p:spPr bwMode="auto">
            <a:xfrm>
              <a:off x="5714023" y="2359212"/>
              <a:ext cx="92749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solidFill>
                    <a:srgbClr val="FF0000"/>
                  </a:solidFill>
                  <a:latin typeface="Gill Sans MT" panose="020B0502020104020203" pitchFamily="34" charset="0"/>
                </a:rPr>
                <a:t>Miller+ 06</a:t>
              </a:r>
              <a:endParaRPr lang="it-IT" altLang="it-IT" sz="1800" b="1" u="none" dirty="0">
                <a:solidFill>
                  <a:srgbClr val="FF0000"/>
                </a:solidFill>
                <a:latin typeface="Gill Sans MT" panose="020B0502020104020203" pitchFamily="34" charset="0"/>
              </a:endParaRPr>
            </a:p>
          </p:txBody>
        </p:sp>
        <p:sp>
          <p:nvSpPr>
            <p:cNvPr id="23" name="Rectangle 20"/>
            <p:cNvSpPr>
              <a:spLocks/>
            </p:cNvSpPr>
            <p:nvPr/>
          </p:nvSpPr>
          <p:spPr bwMode="auto">
            <a:xfrm>
              <a:off x="6050205" y="487419"/>
              <a:ext cx="58298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err="1">
                  <a:latin typeface="Gill Sans MT" panose="020B0502020104020203" pitchFamily="34" charset="0"/>
                </a:rPr>
                <a:t>Chandra</a:t>
              </a:r>
              <a:endParaRPr lang="it-IT" altLang="it-IT" sz="1800" i="1" u="none" dirty="0">
                <a:latin typeface="Gill Sans MT" panose="020B0502020104020203" pitchFamily="34" charset="0"/>
              </a:endParaRPr>
            </a:p>
          </p:txBody>
        </p:sp>
        <p:sp>
          <p:nvSpPr>
            <p:cNvPr id="31" name="Rectangle 2"/>
            <p:cNvSpPr>
              <a:spLocks/>
            </p:cNvSpPr>
            <p:nvPr/>
          </p:nvSpPr>
          <p:spPr bwMode="auto">
            <a:xfrm>
              <a:off x="5470668" y="316671"/>
              <a:ext cx="122937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latin typeface="Gill Sans MT" panose="020B0502020104020203" pitchFamily="34" charset="0"/>
                </a:rPr>
                <a:t>GROJ1655-40</a:t>
              </a:r>
            </a:p>
          </p:txBody>
        </p:sp>
      </p:grpSp>
      <p:sp>
        <p:nvSpPr>
          <p:cNvPr id="36" name="CasellaDiTesto 35"/>
          <p:cNvSpPr txBox="1"/>
          <p:nvPr/>
        </p:nvSpPr>
        <p:spPr>
          <a:xfrm rot="16200000">
            <a:off x="-1018601" y="1536255"/>
            <a:ext cx="2510624" cy="461665"/>
          </a:xfrm>
          <a:prstGeom prst="rect">
            <a:avLst/>
          </a:prstGeom>
          <a:solidFill>
            <a:srgbClr val="000000">
              <a:alpha val="43137"/>
            </a:srgbClr>
          </a:solidFill>
        </p:spPr>
        <p:txBody>
          <a:bodyPr wrap="none" rtlCol="0">
            <a:spAutoFit/>
          </a:bodyPr>
          <a:lstStyle/>
          <a:p>
            <a:r>
              <a:rPr lang="en-US" sz="2400" b="1" cap="small" dirty="0">
                <a:solidFill>
                  <a:srgbClr val="FFC000"/>
                </a:solidFill>
                <a:effectLst>
                  <a:outerShdw blurRad="38100" dist="38100" dir="2700000" algn="tl">
                    <a:srgbClr val="000000">
                      <a:alpha val="43137"/>
                    </a:srgbClr>
                  </a:outerShdw>
                </a:effectLst>
                <a:latin typeface="Gill Sans MT" panose="020B0502020104020203" pitchFamily="34" charset="0"/>
              </a:rPr>
              <a:t>Winds in GBHs</a:t>
            </a:r>
            <a:endParaRPr lang="it-IT" sz="24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4636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1+#ppt_w/2"/>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1+#ppt_w/2"/>
                                          </p:val>
                                        </p:tav>
                                        <p:tav tm="100000">
                                          <p:val>
                                            <p:strVal val="#ppt_x"/>
                                          </p:val>
                                        </p:tav>
                                      </p:tavLst>
                                    </p:anim>
                                    <p:anim calcmode="lin" valueType="num">
                                      <p:cBhvr additive="base">
                                        <p:cTn id="33"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HLDdip.ps"/>
          <p:cNvPicPr>
            <a:picLocks noChangeAspect="1"/>
          </p:cNvPicPr>
          <p:nvPr/>
        </p:nvPicPr>
        <p:blipFill>
          <a:blip r:embed="rId2">
            <a:extLst>
              <a:ext uri="{28A0092B-C50C-407E-A947-70E740481C1C}">
                <a14:useLocalDpi xmlns:a14="http://schemas.microsoft.com/office/drawing/2010/main" val="0"/>
              </a:ext>
            </a:extLst>
          </a:blip>
          <a:srcRect l="6943" t="4175" r="8694" b="4175"/>
          <a:stretch>
            <a:fillRect/>
          </a:stretch>
        </p:blipFill>
        <p:spPr bwMode="auto">
          <a:xfrm>
            <a:off x="107503" y="3212975"/>
            <a:ext cx="4248000" cy="3426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 descr="HLDnoDip.ps"/>
          <p:cNvPicPr>
            <a:picLocks noChangeAspect="1"/>
          </p:cNvPicPr>
          <p:nvPr/>
        </p:nvPicPr>
        <p:blipFill>
          <a:blip r:embed="rId3">
            <a:extLst>
              <a:ext uri="{28A0092B-C50C-407E-A947-70E740481C1C}">
                <a14:useLocalDpi xmlns:a14="http://schemas.microsoft.com/office/drawing/2010/main" val="0"/>
              </a:ext>
            </a:extLst>
          </a:blip>
          <a:srcRect l="6757" t="4498" r="6757" b="4498"/>
          <a:stretch>
            <a:fillRect/>
          </a:stretch>
        </p:blipFill>
        <p:spPr bwMode="auto">
          <a:xfrm>
            <a:off x="4619570" y="3212975"/>
            <a:ext cx="4368041" cy="34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Immagine 8"/>
          <p:cNvPicPr>
            <a:picLocks noChangeAspect="1"/>
          </p:cNvPicPr>
          <p:nvPr/>
        </p:nvPicPr>
        <p:blipFill>
          <a:blip r:embed="rId4"/>
          <a:stretch>
            <a:fillRect/>
          </a:stretch>
        </p:blipFill>
        <p:spPr>
          <a:xfrm>
            <a:off x="5004048" y="160452"/>
            <a:ext cx="3839547" cy="28639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mc:AlternateContent xmlns:mc="http://schemas.openxmlformats.org/markup-compatibility/2006" xmlns:a14="http://schemas.microsoft.com/office/drawing/2010/main">
        <mc:Choice Requires="a14">
          <p:sp>
            <p:nvSpPr>
              <p:cNvPr id="12" name="Rectangle 6"/>
              <p:cNvSpPr>
                <a:spLocks/>
              </p:cNvSpPr>
              <p:nvPr/>
            </p:nvSpPr>
            <p:spPr bwMode="auto">
              <a:xfrm>
                <a:off x="683568" y="440326"/>
                <a:ext cx="4032448" cy="2015936"/>
              </a:xfrm>
              <a:prstGeom prst="rect">
                <a:avLst/>
              </a:prstGeom>
              <a:noFill/>
              <a:ln>
                <a:noFill/>
              </a:ln>
              <a:effectLst/>
              <a:extLst/>
            </p:spPr>
            <p:txBody>
              <a:bodyPr wrap="squar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spcBef>
                    <a:spcPts val="600"/>
                  </a:spcBef>
                  <a:spcAft>
                    <a:spcPts val="600"/>
                  </a:spcAft>
                </a:pPr>
                <a:r>
                  <a:rPr lang="it-IT" altLang="it-IT" b="1" u="none" dirty="0">
                    <a:solidFill>
                      <a:schemeClr val="bg1"/>
                    </a:solidFill>
                    <a:latin typeface="Gill Sans MT" panose="020B0502020104020203" pitchFamily="34" charset="0"/>
                  </a:rPr>
                  <a:t>Equatorial </a:t>
                </a:r>
                <a:r>
                  <a:rPr lang="it-IT" altLang="it-IT" b="1" u="none" dirty="0" err="1">
                    <a:solidFill>
                      <a:schemeClr val="bg1"/>
                    </a:solidFill>
                    <a:latin typeface="Gill Sans MT" panose="020B0502020104020203" pitchFamily="34" charset="0"/>
                  </a:rPr>
                  <a:t>geometry</a:t>
                </a:r>
                <a:endParaRPr lang="it-IT" altLang="it-IT" b="1" u="none" dirty="0">
                  <a:solidFill>
                    <a:schemeClr val="bg1"/>
                  </a:solidFill>
                  <a:latin typeface="Gill Sans MT" panose="020B0502020104020203" pitchFamily="34" charset="0"/>
                </a:endParaRPr>
              </a:p>
              <a:p>
                <a:pPr algn="ctr">
                  <a:spcBef>
                    <a:spcPts val="600"/>
                  </a:spcBef>
                  <a:spcAft>
                    <a:spcPts val="600"/>
                  </a:spcAft>
                </a:pPr>
                <a:r>
                  <a:rPr lang="it-IT" altLang="it-IT" b="1" u="none" dirty="0" err="1">
                    <a:solidFill>
                      <a:schemeClr val="bg1"/>
                    </a:solidFill>
                    <a:latin typeface="Gill Sans MT" panose="020B0502020104020203" pitchFamily="34" charset="0"/>
                  </a:rPr>
                  <a:t>Ubiquitous</a:t>
                </a:r>
                <a:r>
                  <a:rPr lang="it-IT" altLang="it-IT" b="1" u="none" dirty="0">
                    <a:solidFill>
                      <a:schemeClr val="bg1"/>
                    </a:solidFill>
                    <a:latin typeface="Gill Sans MT" panose="020B0502020104020203" pitchFamily="34" charset="0"/>
                  </a:rPr>
                  <a:t> in soft state (jet off)</a:t>
                </a:r>
              </a:p>
              <a:p>
                <a:pPr algn="ctr">
                  <a:spcBef>
                    <a:spcPts val="600"/>
                  </a:spcBef>
                  <a:spcAft>
                    <a:spcPts val="600"/>
                  </a:spcAft>
                </a:pPr>
                <a:r>
                  <a:rPr lang="it-IT" altLang="it-IT" b="1" u="none" dirty="0" err="1">
                    <a:solidFill>
                      <a:schemeClr val="bg1"/>
                    </a:solidFill>
                    <a:latin typeface="Gill Sans MT" panose="020B0502020104020203" pitchFamily="34" charset="0"/>
                  </a:rPr>
                  <a:t>Absent</a:t>
                </a:r>
                <a:r>
                  <a:rPr lang="it-IT" altLang="it-IT" b="1" u="none" dirty="0">
                    <a:solidFill>
                      <a:schemeClr val="bg1"/>
                    </a:solidFill>
                    <a:latin typeface="Gill Sans MT" panose="020B0502020104020203" pitchFamily="34" charset="0"/>
                  </a:rPr>
                  <a:t> in hard state (jet on)</a:t>
                </a:r>
              </a:p>
              <a:p>
                <a:pPr algn="ctr"/>
                <a:r>
                  <a:rPr lang="it-IT" altLang="it-IT" b="1" u="none" dirty="0" err="1">
                    <a:solidFill>
                      <a:schemeClr val="bg1"/>
                    </a:solidFill>
                    <a:latin typeface="Gill Sans MT" panose="020B0502020104020203" pitchFamily="34" charset="0"/>
                  </a:rPr>
                  <a:t>Outflow</a:t>
                </a:r>
                <a:r>
                  <a:rPr lang="it-IT" altLang="it-IT" b="1" u="none" dirty="0">
                    <a:solidFill>
                      <a:schemeClr val="bg1"/>
                    </a:solidFill>
                    <a:latin typeface="Gill Sans MT" panose="020B0502020104020203" pitchFamily="34" charset="0"/>
                  </a:rPr>
                  <a:t> </a:t>
                </a:r>
                <a:r>
                  <a:rPr lang="it-IT" altLang="it-IT" b="1" u="none" dirty="0" err="1">
                    <a:solidFill>
                      <a:schemeClr val="bg1"/>
                    </a:solidFill>
                    <a:latin typeface="Gill Sans MT" panose="020B0502020104020203" pitchFamily="34" charset="0"/>
                  </a:rPr>
                  <a:t>velocities</a:t>
                </a:r>
              </a:p>
              <a:p>
                <a:pPr algn="ctr"/>
                <a14:m>
                  <m:oMath xmlns:m="http://schemas.openxmlformats.org/officeDocument/2006/math">
                    <m:r>
                      <a:rPr lang="en-US" altLang="it-IT" b="1" i="1" u="none">
                        <a:solidFill>
                          <a:schemeClr val="bg1"/>
                        </a:solidFill>
                        <a:latin typeface="Cambria Math" panose="02040503050406030204" pitchFamily="18" charset="0"/>
                      </a:rPr>
                      <m:t>~</m:t>
                    </m:r>
                    <m:r>
                      <a:rPr lang="en-US" altLang="it-IT" b="1" i="1" u="none">
                        <a:solidFill>
                          <a:schemeClr val="bg1"/>
                        </a:solidFill>
                        <a:latin typeface="Cambria Math" panose="02040503050406030204" pitchFamily="18" charset="0"/>
                      </a:rPr>
                      <m:t>𝟏</m:t>
                    </m:r>
                    <m:sSup>
                      <m:sSupPr>
                        <m:ctrlPr>
                          <a:rPr lang="en-US" altLang="it-IT" b="1" i="1" u="none">
                            <a:solidFill>
                              <a:schemeClr val="bg1"/>
                            </a:solidFill>
                            <a:latin typeface="Cambria Math" panose="02040503050406030204" pitchFamily="18" charset="0"/>
                          </a:rPr>
                        </m:ctrlPr>
                      </m:sSupPr>
                      <m:e>
                        <m:r>
                          <a:rPr lang="en-US" altLang="it-IT" b="1" i="1" u="none">
                            <a:solidFill>
                              <a:schemeClr val="bg1"/>
                            </a:solidFill>
                            <a:latin typeface="Cambria Math" panose="02040503050406030204" pitchFamily="18" charset="0"/>
                          </a:rPr>
                          <m:t>𝟎</m:t>
                        </m:r>
                      </m:e>
                      <m:sup>
                        <m:r>
                          <a:rPr lang="en-US" altLang="it-IT" b="1" i="1" u="none">
                            <a:solidFill>
                              <a:schemeClr val="bg1"/>
                            </a:solidFill>
                            <a:latin typeface="Cambria Math" panose="02040503050406030204" pitchFamily="18" charset="0"/>
                          </a:rPr>
                          <m:t>𝟐</m:t>
                        </m:r>
                      </m:sup>
                    </m:sSup>
                    <m:r>
                      <a:rPr lang="en-US" altLang="it-IT" b="1" i="1" u="none">
                        <a:solidFill>
                          <a:schemeClr val="bg1"/>
                        </a:solidFill>
                        <a:latin typeface="Cambria Math" panose="02040503050406030204" pitchFamily="18" charset="0"/>
                      </a:rPr>
                      <m:t>−</m:t>
                    </m:r>
                    <m:r>
                      <a:rPr lang="en-US" altLang="it-IT" b="1" i="1" u="none">
                        <a:solidFill>
                          <a:schemeClr val="bg1"/>
                        </a:solidFill>
                        <a:latin typeface="Cambria Math" panose="02040503050406030204" pitchFamily="18" charset="0"/>
                      </a:rPr>
                      <m:t>𝟏</m:t>
                    </m:r>
                    <m:sSup>
                      <m:sSupPr>
                        <m:ctrlPr>
                          <a:rPr lang="en-US" altLang="it-IT" b="1" i="1" u="none">
                            <a:solidFill>
                              <a:schemeClr val="bg1"/>
                            </a:solidFill>
                            <a:latin typeface="Cambria Math" panose="02040503050406030204" pitchFamily="18" charset="0"/>
                          </a:rPr>
                        </m:ctrlPr>
                      </m:sSupPr>
                      <m:e>
                        <m:r>
                          <a:rPr lang="en-US" altLang="it-IT" b="1" i="1" u="none">
                            <a:solidFill>
                              <a:schemeClr val="bg1"/>
                            </a:solidFill>
                            <a:latin typeface="Cambria Math" panose="02040503050406030204" pitchFamily="18" charset="0"/>
                          </a:rPr>
                          <m:t>𝟎</m:t>
                        </m:r>
                      </m:e>
                      <m:sup>
                        <m:r>
                          <a:rPr lang="en-US" altLang="it-IT" b="1" i="1" u="none">
                            <a:solidFill>
                              <a:schemeClr val="bg1"/>
                            </a:solidFill>
                            <a:latin typeface="Cambria Math" panose="02040503050406030204" pitchFamily="18" charset="0"/>
                          </a:rPr>
                          <m:t>𝟑</m:t>
                        </m:r>
                      </m:sup>
                    </m:sSup>
                  </m:oMath>
                </a14:m>
                <a:r>
                  <a:rPr lang="it-IT" altLang="it-IT" b="1" u="none" dirty="0">
                    <a:solidFill>
                      <a:srgbClr val="FFC000"/>
                    </a:solidFill>
                    <a:latin typeface="Gill Sans MT" panose="020B0502020104020203" pitchFamily="34" charset="0"/>
                  </a:rPr>
                  <a:t> </a:t>
                </a:r>
                <a:r>
                  <a:rPr lang="it-IT" altLang="it-IT" b="1" u="none" dirty="0">
                    <a:solidFill>
                      <a:schemeClr val="bg1"/>
                    </a:solidFill>
                    <a:latin typeface="Gill Sans MT" panose="020B0502020104020203" pitchFamily="34" charset="0"/>
                  </a:rPr>
                  <a:t>km s</a:t>
                </a:r>
                <a:r>
                  <a:rPr lang="it-IT" altLang="it-IT" b="1" u="none" baseline="30000" dirty="0">
                    <a:solidFill>
                      <a:schemeClr val="bg1"/>
                    </a:solidFill>
                    <a:latin typeface="Gill Sans MT" panose="020B0502020104020203" pitchFamily="34" charset="0"/>
                  </a:rPr>
                  <a:t>-1</a:t>
                </a:r>
                <a:endParaRPr lang="it-IT" altLang="it-IT" b="1" u="none" dirty="0">
                  <a:solidFill>
                    <a:schemeClr val="bg1"/>
                  </a:solidFill>
                  <a:latin typeface="Gill Sans MT" panose="020B0502020104020203" pitchFamily="34" charset="0"/>
                </a:endParaRPr>
              </a:p>
            </p:txBody>
          </p:sp>
        </mc:Choice>
        <mc:Fallback xmlns="">
          <p:sp>
            <p:nvSpPr>
              <p:cNvPr id="12" name="Rectangle 6"/>
              <p:cNvSpPr>
                <a:spLocks noRot="1" noChangeAspect="1" noMove="1" noResize="1" noEditPoints="1" noAdjustHandles="1" noChangeArrowheads="1" noChangeShapeType="1" noTextEdit="1"/>
              </p:cNvSpPr>
              <p:nvPr/>
            </p:nvSpPr>
            <p:spPr bwMode="auto">
              <a:xfrm>
                <a:off x="683568" y="440326"/>
                <a:ext cx="4032448" cy="2015936"/>
              </a:xfrm>
              <a:prstGeom prst="rect">
                <a:avLst/>
              </a:prstGeom>
              <a:blipFill>
                <a:blip r:embed="rId5"/>
                <a:stretch>
                  <a:fillRect t="-1511" b="-4834"/>
                </a:stretch>
              </a:blipFill>
              <a:ln>
                <a:noFill/>
              </a:ln>
              <a:effectLst/>
              <a:extLst/>
            </p:spPr>
            <p:txBody>
              <a:bodyPr/>
              <a:lstStyle/>
              <a:p>
                <a:r>
                  <a:rPr lang="it-IT">
                    <a:noFill/>
                  </a:rPr>
                  <a:t> </a:t>
                </a:r>
              </a:p>
            </p:txBody>
          </p:sp>
        </mc:Fallback>
      </mc:AlternateContent>
      <p:sp>
        <p:nvSpPr>
          <p:cNvPr id="16" name="Rettangolo con angoli arrotondati 15"/>
          <p:cNvSpPr/>
          <p:nvPr/>
        </p:nvSpPr>
        <p:spPr>
          <a:xfrm>
            <a:off x="3944543" y="6462715"/>
            <a:ext cx="1085987"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Ponti+ 12</a:t>
            </a:r>
            <a:endParaRPr lang="it-IT" sz="1400" b="1" dirty="0">
              <a:latin typeface="Gill Sans MT" panose="020B0502020104020203" pitchFamily="34" charset="0"/>
            </a:endParaRPr>
          </a:p>
        </p:txBody>
      </p:sp>
      <p:sp>
        <p:nvSpPr>
          <p:cNvPr id="18" name="CasellaDiTesto 17"/>
          <p:cNvSpPr txBox="1"/>
          <p:nvPr/>
        </p:nvSpPr>
        <p:spPr>
          <a:xfrm rot="16200000">
            <a:off x="-834145" y="1228521"/>
            <a:ext cx="2510624" cy="461665"/>
          </a:xfrm>
          <a:prstGeom prst="rect">
            <a:avLst/>
          </a:prstGeom>
          <a:noFill/>
        </p:spPr>
        <p:txBody>
          <a:bodyPr wrap="none" rtlCol="0">
            <a:spAutoFit/>
          </a:bodyPr>
          <a:lstStyle/>
          <a:p>
            <a:r>
              <a:rPr lang="en-US" sz="2400" b="1" cap="small" dirty="0">
                <a:solidFill>
                  <a:srgbClr val="FFC000"/>
                </a:solidFill>
                <a:effectLst>
                  <a:outerShdw blurRad="38100" dist="38100" dir="2700000" algn="tl">
                    <a:srgbClr val="000000">
                      <a:alpha val="43137"/>
                    </a:srgbClr>
                  </a:outerShdw>
                </a:effectLst>
                <a:latin typeface="Gill Sans MT" panose="020B0502020104020203" pitchFamily="34" charset="0"/>
              </a:rPr>
              <a:t>Winds in GBHs</a:t>
            </a:r>
            <a:endParaRPr lang="it-IT" sz="24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
        <p:nvSpPr>
          <p:cNvPr id="19" name="Rettangolo con angoli arrotondati 18"/>
          <p:cNvSpPr/>
          <p:nvPr/>
        </p:nvSpPr>
        <p:spPr>
          <a:xfrm>
            <a:off x="6409912" y="2854190"/>
            <a:ext cx="1027818"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Ponti+ 12</a:t>
            </a:r>
            <a:endParaRPr lang="it-IT" sz="1400" b="1" dirty="0">
              <a:latin typeface="Gill Sans MT" panose="020B0502020104020203" pitchFamily="34" charset="0"/>
            </a:endParaRPr>
          </a:p>
        </p:txBody>
      </p:sp>
    </p:spTree>
    <p:extLst>
      <p:ext uri="{BB962C8B-B14F-4D97-AF65-F5344CB8AC3E}">
        <p14:creationId xmlns:p14="http://schemas.microsoft.com/office/powerpoint/2010/main" val="61503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32262" y="3276162"/>
            <a:ext cx="4619313" cy="3465206"/>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rot="16200000">
            <a:off x="-1140848" y="1364985"/>
            <a:ext cx="2958371" cy="461665"/>
          </a:xfrm>
          <a:prstGeom prst="rect">
            <a:avLst/>
          </a:prstGeom>
          <a:noFill/>
        </p:spPr>
        <p:txBody>
          <a:bodyPr wrap="square" rtlCol="0">
            <a:spAutoFit/>
          </a:bodyPr>
          <a:lstStyle/>
          <a:p>
            <a:r>
              <a:rPr lang="en-US" sz="2400" b="1" cap="small" dirty="0">
                <a:solidFill>
                  <a:srgbClr val="FFC000"/>
                </a:solidFill>
                <a:effectLst>
                  <a:outerShdw blurRad="38100" dist="38100" dir="2700000" algn="tl">
                    <a:srgbClr val="000000">
                      <a:alpha val="43137"/>
                    </a:srgbClr>
                  </a:outerShdw>
                </a:effectLst>
                <a:latin typeface="Gill Sans MT" panose="020B0502020104020203" pitchFamily="34" charset="0"/>
              </a:rPr>
              <a:t>Winds in NS LMXBs</a:t>
            </a:r>
            <a:endParaRPr lang="it-IT" sz="24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
        <p:nvSpPr>
          <p:cNvPr id="4" name="Rectangle 6"/>
          <p:cNvSpPr>
            <a:spLocks/>
          </p:cNvSpPr>
          <p:nvPr/>
        </p:nvSpPr>
        <p:spPr bwMode="auto">
          <a:xfrm>
            <a:off x="1187624" y="620688"/>
            <a:ext cx="297497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it-IT" altLang="it-IT" b="1" u="none" dirty="0" err="1">
                <a:solidFill>
                  <a:schemeClr val="bg1"/>
                </a:solidFill>
                <a:latin typeface="Gill Sans MT" panose="020B0502020104020203" pitchFamily="34" charset="0"/>
              </a:rPr>
              <a:t>Equatorial</a:t>
            </a:r>
            <a:r>
              <a:rPr lang="it-IT" altLang="it-IT" b="1" u="none" dirty="0">
                <a:solidFill>
                  <a:schemeClr val="bg1"/>
                </a:solidFill>
                <a:latin typeface="Gill Sans MT" panose="020B0502020104020203" pitchFamily="34" charset="0"/>
              </a:rPr>
              <a:t> </a:t>
            </a:r>
            <a:r>
              <a:rPr lang="it-IT" altLang="it-IT" b="1" u="none" dirty="0" err="1">
                <a:solidFill>
                  <a:schemeClr val="bg1"/>
                </a:solidFill>
                <a:latin typeface="Gill Sans MT" panose="020B0502020104020203" pitchFamily="34" charset="0"/>
              </a:rPr>
              <a:t>geometry</a:t>
            </a:r>
            <a:endParaRPr lang="it-IT" altLang="it-IT" b="1" u="none" dirty="0">
              <a:solidFill>
                <a:schemeClr val="bg1"/>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6" name="Rectangle 5"/>
              <p:cNvSpPr>
                <a:spLocks/>
              </p:cNvSpPr>
              <p:nvPr/>
            </p:nvSpPr>
            <p:spPr bwMode="auto">
              <a:xfrm>
                <a:off x="723130" y="1124744"/>
                <a:ext cx="3903964" cy="1022652"/>
              </a:xfrm>
              <a:prstGeom prst="rect">
                <a:avLst/>
              </a:prstGeom>
              <a:noFill/>
              <a:ln>
                <a:noFill/>
              </a:ln>
              <a:effectLst/>
              <a:extLst>
                <a:ext uri="{909E8E84-426E-40DD-AFC4-6F175D3DCCD1}">
                  <a14:hiddenFill>
                    <a:solidFill>
                      <a:srgbClr val="FFFFFF"/>
                    </a:solidFill>
                  </a14:hiddenFill>
                </a:ext>
                <a:ext uri="{91240B29-F687-4F45-9708-019B960494DF}">
                  <a14:hiddenLine w="12700" cap="flat" cmpd="sng">
                    <a:solidFill>
                      <a:srgbClr val="000000"/>
                    </a:solidFill>
                    <a:prstDash val="solid"/>
                    <a:miter lim="400000"/>
                    <a:headEnd type="none" w="med" len="med"/>
                    <a:tailEnd type="none" w="med" len="med"/>
                  </a14:hiddenLine>
                </a:ext>
                <a:ext uri="{AF507438-7753-43E0-B8FC-AC1667EBCBE1}">
                  <a14:hiddenEffects>
                    <a:effectLst>
                      <a:outerShdw dist="35921" dir="2700000" algn="ctr" rotWithShape="0">
                        <a:srgbClr val="808080"/>
                      </a:outerShdw>
                    </a:effectLst>
                  </a14:hiddenEffects>
                </a:ext>
              </a:extLst>
            </p:spPr>
            <p:txBody>
              <a:bodyPr wrap="squar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it-IT" altLang="it-IT" b="1" u="none" dirty="0">
                    <a:solidFill>
                      <a:schemeClr val="bg1"/>
                    </a:solidFill>
                    <a:latin typeface="Gill Sans MT" panose="020B0502020104020203" pitchFamily="34" charset="0"/>
                  </a:rPr>
                  <a:t>Outflow </a:t>
                </a:r>
                <a:r>
                  <a:rPr lang="it-IT" altLang="it-IT" b="1" u="none" dirty="0" err="1">
                    <a:solidFill>
                      <a:schemeClr val="bg1"/>
                    </a:solidFill>
                    <a:latin typeface="Gill Sans MT" panose="020B0502020104020203" pitchFamily="34" charset="0"/>
                  </a:rPr>
                  <a:t>velocities</a:t>
                </a:r>
                <a:r>
                  <a:rPr lang="it-IT" altLang="it-IT" b="1" u="none" dirty="0">
                    <a:solidFill>
                      <a:schemeClr val="bg1"/>
                    </a:solidFill>
                    <a:latin typeface="Gill Sans MT" panose="020B0502020104020203" pitchFamily="34" charset="0"/>
                  </a:rPr>
                  <a:t>: </a:t>
                </a:r>
              </a:p>
              <a:p>
                <a:pPr algn="ctr"/>
                <a14:m>
                  <m:oMath xmlns:m="http://schemas.openxmlformats.org/officeDocument/2006/math">
                    <m:r>
                      <a:rPr lang="en-US" altLang="it-IT" b="1" i="1" u="none" smtClean="0">
                        <a:solidFill>
                          <a:schemeClr val="bg1"/>
                        </a:solidFill>
                        <a:latin typeface="Cambria Math" panose="02040503050406030204" pitchFamily="18" charset="0"/>
                      </a:rPr>
                      <m:t>~</m:t>
                    </m:r>
                    <m:r>
                      <a:rPr lang="en-US" altLang="it-IT" b="1" i="1" u="none" smtClean="0">
                        <a:solidFill>
                          <a:schemeClr val="bg1"/>
                        </a:solidFill>
                        <a:latin typeface="Cambria Math" panose="02040503050406030204" pitchFamily="18" charset="0"/>
                      </a:rPr>
                      <m:t>𝟏</m:t>
                    </m:r>
                    <m:sSup>
                      <m:sSupPr>
                        <m:ctrlPr>
                          <a:rPr lang="en-US" altLang="it-IT" b="1" i="1" u="none" smtClean="0">
                            <a:solidFill>
                              <a:schemeClr val="bg1"/>
                            </a:solidFill>
                            <a:latin typeface="Cambria Math" panose="02040503050406030204" pitchFamily="18" charset="0"/>
                          </a:rPr>
                        </m:ctrlPr>
                      </m:sSupPr>
                      <m:e>
                        <m:r>
                          <a:rPr lang="en-US" altLang="it-IT" b="1" i="1" u="none" smtClean="0">
                            <a:solidFill>
                              <a:schemeClr val="bg1"/>
                            </a:solidFill>
                            <a:latin typeface="Cambria Math" panose="02040503050406030204" pitchFamily="18" charset="0"/>
                          </a:rPr>
                          <m:t>𝟎</m:t>
                        </m:r>
                      </m:e>
                      <m:sup>
                        <m:r>
                          <a:rPr lang="en-US" altLang="it-IT" b="1" i="1" u="none" smtClean="0">
                            <a:solidFill>
                              <a:schemeClr val="bg1"/>
                            </a:solidFill>
                            <a:latin typeface="Cambria Math" panose="02040503050406030204" pitchFamily="18" charset="0"/>
                          </a:rPr>
                          <m:t>𝟐</m:t>
                        </m:r>
                      </m:sup>
                    </m:sSup>
                    <m:r>
                      <a:rPr lang="en-US" altLang="it-IT" b="1" i="1" u="none" smtClean="0">
                        <a:solidFill>
                          <a:schemeClr val="bg1"/>
                        </a:solidFill>
                        <a:latin typeface="Cambria Math" panose="02040503050406030204" pitchFamily="18" charset="0"/>
                      </a:rPr>
                      <m:t>−</m:t>
                    </m:r>
                    <m:r>
                      <a:rPr lang="en-US" altLang="it-IT" b="1" i="1" u="none" smtClean="0">
                        <a:solidFill>
                          <a:schemeClr val="bg1"/>
                        </a:solidFill>
                        <a:latin typeface="Cambria Math" panose="02040503050406030204" pitchFamily="18" charset="0"/>
                      </a:rPr>
                      <m:t>𝟏</m:t>
                    </m:r>
                    <m:sSup>
                      <m:sSupPr>
                        <m:ctrlPr>
                          <a:rPr lang="en-US" altLang="it-IT" b="1" i="1" u="none" smtClean="0">
                            <a:solidFill>
                              <a:schemeClr val="bg1"/>
                            </a:solidFill>
                            <a:latin typeface="Cambria Math" panose="02040503050406030204" pitchFamily="18" charset="0"/>
                          </a:rPr>
                        </m:ctrlPr>
                      </m:sSupPr>
                      <m:e>
                        <m:r>
                          <a:rPr lang="en-US" altLang="it-IT" b="1" i="1" u="none" smtClean="0">
                            <a:solidFill>
                              <a:schemeClr val="bg1"/>
                            </a:solidFill>
                            <a:latin typeface="Cambria Math" panose="02040503050406030204" pitchFamily="18" charset="0"/>
                          </a:rPr>
                          <m:t>𝟎</m:t>
                        </m:r>
                      </m:e>
                      <m:sup>
                        <m:r>
                          <a:rPr lang="en-US" altLang="it-IT" b="1" i="1" u="none" smtClean="0">
                            <a:solidFill>
                              <a:schemeClr val="bg1"/>
                            </a:solidFill>
                            <a:latin typeface="Cambria Math" panose="02040503050406030204" pitchFamily="18" charset="0"/>
                          </a:rPr>
                          <m:t>𝟑</m:t>
                        </m:r>
                      </m:sup>
                    </m:sSup>
                  </m:oMath>
                </a14:m>
                <a:r>
                  <a:rPr lang="it-IT" altLang="it-IT" b="1" u="none" dirty="0">
                    <a:solidFill>
                      <a:srgbClr val="FFC000"/>
                    </a:solidFill>
                    <a:latin typeface="Gill Sans MT" panose="020B0502020104020203" pitchFamily="34" charset="0"/>
                  </a:rPr>
                  <a:t> </a:t>
                </a:r>
                <a:r>
                  <a:rPr lang="it-IT" altLang="it-IT" b="1" u="none" dirty="0">
                    <a:solidFill>
                      <a:schemeClr val="bg1"/>
                    </a:solidFill>
                    <a:latin typeface="Gill Sans MT" panose="020B0502020104020203" pitchFamily="34" charset="0"/>
                  </a:rPr>
                  <a:t>km s</a:t>
                </a:r>
                <a:r>
                  <a:rPr lang="it-IT" altLang="it-IT" b="1" u="none" baseline="30000" dirty="0">
                    <a:solidFill>
                      <a:schemeClr val="bg1"/>
                    </a:solidFill>
                    <a:latin typeface="Gill Sans MT" panose="020B0502020104020203" pitchFamily="34" charset="0"/>
                  </a:rPr>
                  <a:t>-1 </a:t>
                </a:r>
                <a:r>
                  <a:rPr lang="it-IT" altLang="it-IT" b="1" u="none" dirty="0">
                    <a:solidFill>
                      <a:schemeClr val="bg1"/>
                    </a:solidFill>
                    <a:latin typeface="Gill Sans MT" panose="020B0502020104020203" pitchFamily="34" charset="0"/>
                  </a:rPr>
                  <a:t>(</a:t>
                </a:r>
                <a:r>
                  <a:rPr lang="it-IT" altLang="it-IT" b="1" i="1" u="none" dirty="0" err="1">
                    <a:solidFill>
                      <a:schemeClr val="bg1"/>
                    </a:solidFill>
                    <a:latin typeface="Gill Sans MT" panose="020B0502020104020203" pitchFamily="34" charset="0"/>
                  </a:rPr>
                  <a:t>winds</a:t>
                </a:r>
                <a:r>
                  <a:rPr lang="it-IT" altLang="it-IT" b="1" u="none" dirty="0">
                    <a:solidFill>
                      <a:schemeClr val="bg1"/>
                    </a:solidFill>
                    <a:latin typeface="Gill Sans MT" panose="020B0502020104020203" pitchFamily="34" charset="0"/>
                  </a:rPr>
                  <a:t>)</a:t>
                </a:r>
              </a:p>
              <a:p>
                <a:pPr algn="ctr"/>
                <a14:m>
                  <m:oMath xmlns:m="http://schemas.openxmlformats.org/officeDocument/2006/math">
                    <m:r>
                      <a:rPr lang="en-US" altLang="it-IT" b="1" i="1" u="none">
                        <a:solidFill>
                          <a:schemeClr val="bg1"/>
                        </a:solidFill>
                        <a:latin typeface="Cambria Math" panose="02040503050406030204" pitchFamily="18" charset="0"/>
                      </a:rPr>
                      <m:t>~</m:t>
                    </m:r>
                    <m:r>
                      <a:rPr lang="en-US" altLang="it-IT" b="1" i="1" u="none" smtClean="0">
                        <a:solidFill>
                          <a:schemeClr val="bg1"/>
                        </a:solidFill>
                        <a:latin typeface="Cambria Math" panose="02040503050406030204" pitchFamily="18" charset="0"/>
                      </a:rPr>
                      <m:t>𝟎</m:t>
                    </m:r>
                  </m:oMath>
                </a14:m>
                <a:r>
                  <a:rPr lang="it-IT" altLang="it-IT" b="1" u="none" dirty="0">
                    <a:solidFill>
                      <a:srgbClr val="FFC000"/>
                    </a:solidFill>
                    <a:latin typeface="Gill Sans MT" panose="020B0502020104020203" pitchFamily="34" charset="0"/>
                  </a:rPr>
                  <a:t> </a:t>
                </a:r>
                <a:r>
                  <a:rPr lang="it-IT" altLang="it-IT" b="1" u="none" dirty="0">
                    <a:solidFill>
                      <a:schemeClr val="bg1"/>
                    </a:solidFill>
                    <a:latin typeface="Gill Sans MT" panose="020B0502020104020203" pitchFamily="34" charset="0"/>
                  </a:rPr>
                  <a:t>km s</a:t>
                </a:r>
                <a:r>
                  <a:rPr lang="it-IT" altLang="it-IT" b="1" u="none" baseline="30000" dirty="0">
                    <a:solidFill>
                      <a:schemeClr val="bg1"/>
                    </a:solidFill>
                    <a:latin typeface="Gill Sans MT" panose="020B0502020104020203" pitchFamily="34" charset="0"/>
                  </a:rPr>
                  <a:t>-1 </a:t>
                </a:r>
                <a:r>
                  <a:rPr lang="it-IT" altLang="it-IT" b="1" u="none" dirty="0">
                    <a:solidFill>
                      <a:schemeClr val="bg1"/>
                    </a:solidFill>
                    <a:latin typeface="Gill Sans MT" panose="020B0502020104020203" pitchFamily="34" charset="0"/>
                  </a:rPr>
                  <a:t>(</a:t>
                </a:r>
                <a:r>
                  <a:rPr lang="it-IT" altLang="it-IT" b="1" i="1" u="none" dirty="0">
                    <a:solidFill>
                      <a:schemeClr val="bg1"/>
                    </a:solidFill>
                    <a:latin typeface="Gill Sans MT" panose="020B0502020104020203" pitchFamily="34" charset="0"/>
                  </a:rPr>
                  <a:t>disc</a:t>
                </a:r>
                <a:r>
                  <a:rPr lang="it-IT" altLang="it-IT" b="1" u="none" dirty="0">
                    <a:solidFill>
                      <a:schemeClr val="bg1"/>
                    </a:solidFill>
                    <a:latin typeface="Gill Sans MT" panose="020B0502020104020203" pitchFamily="34" charset="0"/>
                  </a:rPr>
                  <a:t> </a:t>
                </a:r>
                <a:r>
                  <a:rPr lang="it-IT" altLang="it-IT" b="1" i="1" u="none" dirty="0" err="1">
                    <a:solidFill>
                      <a:schemeClr val="bg1"/>
                    </a:solidFill>
                    <a:latin typeface="Gill Sans MT" panose="020B0502020104020203" pitchFamily="34" charset="0"/>
                  </a:rPr>
                  <a:t>atmospheres</a:t>
                </a:r>
                <a:r>
                  <a:rPr lang="it-IT" altLang="it-IT" b="1" u="none" dirty="0">
                    <a:solidFill>
                      <a:schemeClr val="bg1"/>
                    </a:solidFill>
                    <a:latin typeface="Gill Sans MT" panose="020B0502020104020203"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bwMode="auto">
              <a:xfrm>
                <a:off x="723130" y="1124744"/>
                <a:ext cx="3903964" cy="1022652"/>
              </a:xfrm>
              <a:prstGeom prst="rect">
                <a:avLst/>
              </a:prstGeom>
              <a:blipFill>
                <a:blip r:embed="rId3"/>
                <a:stretch>
                  <a:fillRect t="-3593" b="-10180"/>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it-IT">
                    <a:noFill/>
                  </a:rPr>
                  <a:t> </a:t>
                </a:r>
              </a:p>
            </p:txBody>
          </p:sp>
        </mc:Fallback>
      </mc:AlternateContent>
      <p:sp>
        <p:nvSpPr>
          <p:cNvPr id="7" name="Rettangolo con angoli arrotondati 6"/>
          <p:cNvSpPr/>
          <p:nvPr/>
        </p:nvSpPr>
        <p:spPr>
          <a:xfrm>
            <a:off x="3379640" y="6430774"/>
            <a:ext cx="1728192"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Mu</a:t>
            </a:r>
            <a:r>
              <a:rPr lang="es-ES_tradnl" sz="1400" b="1" dirty="0">
                <a:latin typeface="Gill Sans MT" panose="020B0502020104020203" pitchFamily="34" charset="0"/>
              </a:rPr>
              <a:t>ñoz Darías</a:t>
            </a:r>
            <a:r>
              <a:rPr lang="en-US" sz="1400" b="1" dirty="0">
                <a:latin typeface="Gill Sans MT" panose="020B0502020104020203" pitchFamily="34" charset="0"/>
              </a:rPr>
              <a:t>+ 14</a:t>
            </a:r>
            <a:endParaRPr lang="it-IT" sz="1400" b="1" dirty="0">
              <a:latin typeface="Gill Sans MT" panose="020B0502020104020203" pitchFamily="34" charset="0"/>
            </a:endParaRPr>
          </a:p>
        </p:txBody>
      </p:sp>
      <p:sp>
        <p:nvSpPr>
          <p:cNvPr id="8" name="Rectangle 6"/>
          <p:cNvSpPr>
            <a:spLocks/>
          </p:cNvSpPr>
          <p:nvPr/>
        </p:nvSpPr>
        <p:spPr bwMode="auto">
          <a:xfrm>
            <a:off x="1187624" y="2251672"/>
            <a:ext cx="297497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it-IT" altLang="it-IT" b="1" u="none" dirty="0">
                <a:solidFill>
                  <a:schemeClr val="bg1"/>
                </a:solidFill>
                <a:latin typeface="Gill Sans MT" panose="020B0502020104020203" pitchFamily="34" charset="0"/>
              </a:rPr>
              <a:t>State (jet) connection?</a:t>
            </a:r>
          </a:p>
        </p:txBody>
      </p:sp>
      <p:pic>
        <p:nvPicPr>
          <p:cNvPr id="9" name="Immagine 8"/>
          <p:cNvPicPr>
            <a:picLocks noChangeAspect="1"/>
          </p:cNvPicPr>
          <p:nvPr/>
        </p:nvPicPr>
        <p:blipFill rotWithShape="1">
          <a:blip r:embed="rId4"/>
          <a:srcRect r="46785"/>
          <a:stretch/>
        </p:blipFill>
        <p:spPr>
          <a:xfrm>
            <a:off x="4955863" y="77593"/>
            <a:ext cx="4031462" cy="3274400"/>
          </a:xfrm>
          <a:prstGeom prst="rect">
            <a:avLst/>
          </a:prstGeom>
        </p:spPr>
      </p:pic>
      <p:sp>
        <p:nvSpPr>
          <p:cNvPr id="10" name="Rettangolo con angoli arrotondati 9"/>
          <p:cNvSpPr/>
          <p:nvPr/>
        </p:nvSpPr>
        <p:spPr>
          <a:xfrm>
            <a:off x="4063716" y="108895"/>
            <a:ext cx="2088232" cy="340519"/>
          </a:xfrm>
          <a:prstGeom prst="roundRect">
            <a:avLst/>
          </a:prstGeom>
          <a:solidFill>
            <a:srgbClr val="FFC000">
              <a:alpha val="69804"/>
            </a:srgbClr>
          </a:solidFill>
        </p:spPr>
        <p:txBody>
          <a:bodyPr wrap="square" rtlCol="0" anchor="ctr">
            <a:spAutoFit/>
          </a:bodyPr>
          <a:lstStyle/>
          <a:p>
            <a:pPr algn="ctr"/>
            <a:r>
              <a:rPr lang="es-ES_tradnl" sz="1400" b="1" dirty="0">
                <a:latin typeface="Gill Sans MT" panose="020B0502020104020203" pitchFamily="34" charset="0"/>
              </a:rPr>
              <a:t>Díaz Trigo &amp; Boirin</a:t>
            </a:r>
            <a:r>
              <a:rPr lang="en-US" sz="1400" b="1" dirty="0">
                <a:latin typeface="Gill Sans MT" panose="020B0502020104020203" pitchFamily="34" charset="0"/>
              </a:rPr>
              <a:t> 16</a:t>
            </a:r>
            <a:endParaRPr lang="it-IT" sz="1400" b="1" dirty="0">
              <a:latin typeface="Gill Sans MT" panose="020B0502020104020203" pitchFamily="34" charset="0"/>
            </a:endParaRPr>
          </a:p>
        </p:txBody>
      </p:sp>
      <p:sp>
        <p:nvSpPr>
          <p:cNvPr id="11" name="Rectangle 6"/>
          <p:cNvSpPr>
            <a:spLocks/>
          </p:cNvSpPr>
          <p:nvPr/>
        </p:nvSpPr>
        <p:spPr bwMode="auto">
          <a:xfrm>
            <a:off x="4955863" y="3627599"/>
            <a:ext cx="4031462"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it-IT" b="1" u="none" dirty="0">
                <a:solidFill>
                  <a:schemeClr val="bg1"/>
                </a:solidFill>
                <a:latin typeface="Gill Sans MT" panose="020B0502020104020203" pitchFamily="34" charset="0"/>
              </a:rPr>
              <a:t>NSs LMXBs fit in the canonical state scheme of BH systems: variability is the key for classification</a:t>
            </a:r>
            <a:endParaRPr lang="it-IT" altLang="it-IT" b="1" u="none" dirty="0">
              <a:solidFill>
                <a:schemeClr val="bg1"/>
              </a:solidFill>
              <a:latin typeface="Gill Sans MT" panose="020B0502020104020203" pitchFamily="34" charset="0"/>
            </a:endParaRPr>
          </a:p>
        </p:txBody>
      </p:sp>
      <p:sp>
        <p:nvSpPr>
          <p:cNvPr id="12" name="Rettangolo 11"/>
          <p:cNvSpPr/>
          <p:nvPr/>
        </p:nvSpPr>
        <p:spPr>
          <a:xfrm>
            <a:off x="5087967" y="5226644"/>
            <a:ext cx="3767253" cy="1015663"/>
          </a:xfrm>
          <a:prstGeom prst="rect">
            <a:avLst/>
          </a:prstGeom>
        </p:spPr>
        <p:txBody>
          <a:bodyPr wrap="square">
            <a:spAutoFit/>
          </a:bodyPr>
          <a:lstStyle/>
          <a:p>
            <a:pPr algn="ctr"/>
            <a:r>
              <a:rPr lang="en-US" sz="2000" b="1" dirty="0">
                <a:solidFill>
                  <a:schemeClr val="bg1"/>
                </a:solidFill>
                <a:latin typeface="Gill Sans MT" panose="020B0502020104020203" pitchFamily="34" charset="0"/>
              </a:rPr>
              <a:t>Only two sources have extensive monitoring campaigns</a:t>
            </a:r>
            <a:endParaRPr lang="it-IT" sz="2000"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2192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4355976" y="116632"/>
            <a:ext cx="4672492" cy="3420000"/>
            <a:chOff x="4355976" y="116632"/>
            <a:chExt cx="4672492" cy="3420000"/>
          </a:xfrm>
        </p:grpSpPr>
        <p:pic>
          <p:nvPicPr>
            <p:cNvPr id="5" name="Immagine 4"/>
            <p:cNvPicPr>
              <a:picLocks noChangeAspect="1"/>
            </p:cNvPicPr>
            <p:nvPr/>
          </p:nvPicPr>
          <p:blipFill>
            <a:blip r:embed="rId2"/>
            <a:stretch>
              <a:fillRect/>
            </a:stretch>
          </p:blipFill>
          <p:spPr>
            <a:xfrm>
              <a:off x="4355976" y="116632"/>
              <a:ext cx="4672492" cy="342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ttangolo 5"/>
            <p:cNvSpPr/>
            <p:nvPr/>
          </p:nvSpPr>
          <p:spPr>
            <a:xfrm>
              <a:off x="5134126" y="2874422"/>
              <a:ext cx="1507144" cy="338554"/>
            </a:xfrm>
            <a:prstGeom prst="rect">
              <a:avLst/>
            </a:prstGeom>
          </p:spPr>
          <p:txBody>
            <a:bodyPr wrap="none">
              <a:spAutoFit/>
            </a:bodyPr>
            <a:lstStyle/>
            <a:p>
              <a:r>
                <a:rPr lang="it-IT" altLang="it-IT" sz="1600" b="1" i="1" dirty="0">
                  <a:latin typeface="Gill Sans MT" panose="020B0502020104020203" pitchFamily="34" charset="0"/>
                </a:rPr>
                <a:t>EXO 0748-676</a:t>
              </a:r>
              <a:endParaRPr lang="it-IT" sz="1600" dirty="0">
                <a:latin typeface="Gill Sans MT" panose="020B0502020104020203" pitchFamily="34" charset="0"/>
              </a:endParaRPr>
            </a:p>
          </p:txBody>
        </p:sp>
      </p:grpSp>
      <p:grpSp>
        <p:nvGrpSpPr>
          <p:cNvPr id="9" name="Gruppo 8"/>
          <p:cNvGrpSpPr/>
          <p:nvPr/>
        </p:nvGrpSpPr>
        <p:grpSpPr>
          <a:xfrm>
            <a:off x="120116" y="3212976"/>
            <a:ext cx="4634159" cy="3420000"/>
            <a:chOff x="120116" y="3212976"/>
            <a:chExt cx="4634159" cy="3420000"/>
          </a:xfrm>
        </p:grpSpPr>
        <p:pic>
          <p:nvPicPr>
            <p:cNvPr id="4" name="Picture 2" descr="Screen shot 2015-03-02 at 20.45.5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116" y="3212976"/>
              <a:ext cx="4634159" cy="342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7" name="Rettangolo 6"/>
            <p:cNvSpPr/>
            <p:nvPr/>
          </p:nvSpPr>
          <p:spPr>
            <a:xfrm>
              <a:off x="899592" y="5970766"/>
              <a:ext cx="1677062" cy="338554"/>
            </a:xfrm>
            <a:prstGeom prst="rect">
              <a:avLst/>
            </a:prstGeom>
          </p:spPr>
          <p:txBody>
            <a:bodyPr wrap="none">
              <a:spAutoFit/>
            </a:bodyPr>
            <a:lstStyle/>
            <a:p>
              <a:r>
                <a:rPr lang="it-IT" sz="1600" b="1" i="1" dirty="0">
                  <a:latin typeface="Gill Sans MT" panose="020B0502020104020203" pitchFamily="34" charset="0"/>
                </a:rPr>
                <a:t>AX J1745.6-2901</a:t>
              </a:r>
            </a:p>
          </p:txBody>
        </p:sp>
      </p:grpSp>
      <p:sp>
        <p:nvSpPr>
          <p:cNvPr id="10" name="CasellaDiTesto 9"/>
          <p:cNvSpPr txBox="1"/>
          <p:nvPr/>
        </p:nvSpPr>
        <p:spPr>
          <a:xfrm>
            <a:off x="118303" y="908720"/>
            <a:ext cx="4067944" cy="1323439"/>
          </a:xfrm>
          <a:prstGeom prst="rect">
            <a:avLst/>
          </a:prstGeom>
          <a:noFill/>
        </p:spPr>
        <p:txBody>
          <a:bodyPr wrap="square" rtlCol="0">
            <a:spAutoFit/>
          </a:bodyPr>
          <a:lstStyle/>
          <a:p>
            <a:pPr algn="ctr"/>
            <a:r>
              <a:rPr lang="en-US" sz="2000" b="1" dirty="0">
                <a:solidFill>
                  <a:schemeClr val="bg1"/>
                </a:solidFill>
                <a:latin typeface="Gill Sans MT" panose="020B0502020104020203" pitchFamily="34" charset="0"/>
              </a:rPr>
              <a:t>In the two best monitored NS systems, the wind is present only in the soft states, and always disappears in the hard states</a:t>
            </a:r>
            <a:endParaRPr lang="it-IT" sz="2000" b="1" dirty="0">
              <a:solidFill>
                <a:schemeClr val="bg1"/>
              </a:solidFill>
              <a:latin typeface="Gill Sans MT" panose="020B0502020104020203" pitchFamily="34" charset="0"/>
            </a:endParaRPr>
          </a:p>
        </p:txBody>
      </p:sp>
      <p:sp>
        <p:nvSpPr>
          <p:cNvPr id="11" name="CasellaDiTesto 10"/>
          <p:cNvSpPr txBox="1"/>
          <p:nvPr/>
        </p:nvSpPr>
        <p:spPr>
          <a:xfrm>
            <a:off x="4939185" y="4201051"/>
            <a:ext cx="3872651" cy="1938992"/>
          </a:xfrm>
          <a:prstGeom prst="rect">
            <a:avLst/>
          </a:prstGeom>
          <a:noFill/>
        </p:spPr>
        <p:txBody>
          <a:bodyPr wrap="square" rtlCol="0">
            <a:spAutoFit/>
          </a:bodyPr>
          <a:lstStyle/>
          <a:p>
            <a:pPr algn="ctr"/>
            <a:r>
              <a:rPr lang="en-US" sz="2400" b="1" dirty="0">
                <a:solidFill>
                  <a:srgbClr val="FFC000"/>
                </a:solidFill>
                <a:latin typeface="Gill Sans MT" panose="020B0502020104020203" pitchFamily="34" charset="0"/>
              </a:rPr>
              <a:t>The connection between Fe K absorption and states is a general characteristic of accreting sources</a:t>
            </a:r>
            <a:endParaRPr lang="it-IT" sz="2400" b="1" dirty="0">
              <a:solidFill>
                <a:srgbClr val="FFC000"/>
              </a:solidFill>
              <a:latin typeface="Gill Sans MT" panose="020B0502020104020203" pitchFamily="34" charset="0"/>
            </a:endParaRPr>
          </a:p>
        </p:txBody>
      </p:sp>
      <p:sp>
        <p:nvSpPr>
          <p:cNvPr id="12" name="Rettangolo con angoli arrotondati 11"/>
          <p:cNvSpPr/>
          <p:nvPr/>
        </p:nvSpPr>
        <p:spPr>
          <a:xfrm>
            <a:off x="3944543" y="6462715"/>
            <a:ext cx="1085987"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Ponti+ 15</a:t>
            </a:r>
            <a:endParaRPr lang="it-IT" sz="1400" b="1" dirty="0">
              <a:latin typeface="Gill Sans MT" panose="020B0502020104020203" pitchFamily="34" charset="0"/>
            </a:endParaRPr>
          </a:p>
        </p:txBody>
      </p:sp>
      <p:sp>
        <p:nvSpPr>
          <p:cNvPr id="13" name="Rettangolo con angoli arrotondati 12"/>
          <p:cNvSpPr/>
          <p:nvPr/>
        </p:nvSpPr>
        <p:spPr>
          <a:xfrm>
            <a:off x="7812360" y="3366372"/>
            <a:ext cx="1085987" cy="340519"/>
          </a:xfrm>
          <a:prstGeom prst="roundRect">
            <a:avLst/>
          </a:prstGeom>
          <a:solidFill>
            <a:srgbClr val="FFC000">
              <a:alpha val="69804"/>
            </a:srgbClr>
          </a:solidFill>
        </p:spPr>
        <p:txBody>
          <a:bodyPr wrap="square" rtlCol="0" anchor="ctr">
            <a:spAutoFit/>
          </a:bodyPr>
          <a:lstStyle/>
          <a:p>
            <a:pPr algn="just"/>
            <a:r>
              <a:rPr lang="en-US" sz="1400" b="1" dirty="0">
                <a:latin typeface="Gill Sans MT" panose="020B0502020104020203" pitchFamily="34" charset="0"/>
              </a:rPr>
              <a:t>Ponti+ 14</a:t>
            </a:r>
            <a:endParaRPr lang="it-IT" sz="1400" b="1" dirty="0">
              <a:latin typeface="Gill Sans MT" panose="020B0502020104020203" pitchFamily="34" charset="0"/>
            </a:endParaRPr>
          </a:p>
        </p:txBody>
      </p:sp>
    </p:spTree>
    <p:extLst>
      <p:ext uri="{BB962C8B-B14F-4D97-AF65-F5344CB8AC3E}">
        <p14:creationId xmlns:p14="http://schemas.microsoft.com/office/powerpoint/2010/main" val="96824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7504" y="3364553"/>
            <a:ext cx="4629293" cy="3448823"/>
          </a:xfrm>
          <a:prstGeom prst="rect">
            <a:avLst/>
          </a:prstGeom>
          <a:ln>
            <a:noFill/>
          </a:ln>
          <a:effectLst>
            <a:outerShdw blurRad="292100" dist="139700" dir="2700000" algn="tl" rotWithShape="0">
              <a:srgbClr val="333333">
                <a:alpha val="65000"/>
              </a:srgbClr>
            </a:outerShdw>
          </a:effectLst>
        </p:spPr>
      </p:pic>
      <p:grpSp>
        <p:nvGrpSpPr>
          <p:cNvPr id="5" name="Gruppo 4"/>
          <p:cNvGrpSpPr/>
          <p:nvPr/>
        </p:nvGrpSpPr>
        <p:grpSpPr>
          <a:xfrm>
            <a:off x="4572000" y="116632"/>
            <a:ext cx="4464496" cy="3384376"/>
            <a:chOff x="107504" y="116632"/>
            <a:chExt cx="5082795" cy="3808125"/>
          </a:xfrm>
        </p:grpSpPr>
        <p:pic>
          <p:nvPicPr>
            <p:cNvPr id="3" name="Immagine 2"/>
            <p:cNvPicPr>
              <a:picLocks noChangeAspect="1"/>
            </p:cNvPicPr>
            <p:nvPr/>
          </p:nvPicPr>
          <p:blipFill>
            <a:blip r:embed="rId3"/>
            <a:stretch>
              <a:fillRect/>
            </a:stretch>
          </p:blipFill>
          <p:spPr>
            <a:xfrm>
              <a:off x="107504" y="116632"/>
              <a:ext cx="5082795" cy="3808125"/>
            </a:xfrm>
            <a:prstGeom prst="rect">
              <a:avLst/>
            </a:prstGeom>
            <a:ln>
              <a:noFill/>
            </a:ln>
            <a:effectLst>
              <a:outerShdw blurRad="292100" dist="139700" dir="2700000" algn="tl" rotWithShape="0">
                <a:srgbClr val="333333">
                  <a:alpha val="65000"/>
                </a:srgbClr>
              </a:outerShdw>
            </a:effectLst>
          </p:spPr>
        </p:pic>
        <p:sp>
          <p:nvSpPr>
            <p:cNvPr id="4" name="Rectangle 6"/>
            <p:cNvSpPr>
              <a:spLocks/>
            </p:cNvSpPr>
            <p:nvPr/>
          </p:nvSpPr>
          <p:spPr bwMode="auto">
            <a:xfrm>
              <a:off x="4067944" y="188640"/>
              <a:ext cx="958393" cy="588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it-IT" altLang="it-IT" sz="1400" b="1" u="none" dirty="0">
                  <a:effectLst>
                    <a:outerShdw blurRad="38100" dist="38100" dir="2700000" algn="tl">
                      <a:srgbClr val="000000">
                        <a:alpha val="43137"/>
                      </a:srgbClr>
                    </a:outerShdw>
                  </a:effectLst>
                  <a:latin typeface="Gill Sans MT" panose="020B0502020104020203" pitchFamily="34" charset="0"/>
                </a:rPr>
                <a:t>XMM + </a:t>
              </a:r>
              <a:r>
                <a:rPr lang="it-IT" altLang="it-IT" sz="1400" b="1" u="none" dirty="0" err="1">
                  <a:effectLst>
                    <a:outerShdw blurRad="38100" dist="38100" dir="2700000" algn="tl">
                      <a:srgbClr val="000000">
                        <a:alpha val="43137"/>
                      </a:srgbClr>
                    </a:outerShdw>
                  </a:effectLst>
                  <a:latin typeface="Gill Sans MT" panose="020B0502020104020203" pitchFamily="34" charset="0"/>
                </a:rPr>
                <a:t>NuSTAR</a:t>
              </a:r>
              <a:endParaRPr lang="it-IT" altLang="it-IT" sz="1400" b="1" u="none" dirty="0">
                <a:effectLst>
                  <a:outerShdw blurRad="38100" dist="38100" dir="2700000" algn="tl">
                    <a:srgbClr val="000000">
                      <a:alpha val="43137"/>
                    </a:srgbClr>
                  </a:outerShdw>
                </a:effectLst>
                <a:latin typeface="Gill Sans MT" panose="020B0502020104020203" pitchFamily="34" charset="0"/>
              </a:endParaRPr>
            </a:p>
          </p:txBody>
        </p:sp>
      </p:grpSp>
      <p:sp>
        <p:nvSpPr>
          <p:cNvPr id="6" name="Rettangolo 5"/>
          <p:cNvSpPr/>
          <p:nvPr/>
        </p:nvSpPr>
        <p:spPr>
          <a:xfrm>
            <a:off x="106887" y="442237"/>
            <a:ext cx="4393105" cy="2816156"/>
          </a:xfrm>
          <a:prstGeom prst="rect">
            <a:avLst/>
          </a:prstGeom>
        </p:spPr>
        <p:txBody>
          <a:bodyPr wrap="square">
            <a:spAutoFit/>
          </a:bodyPr>
          <a:lstStyle/>
          <a:p>
            <a:pPr algn="ctr">
              <a:spcBef>
                <a:spcPts val="600"/>
              </a:spcBef>
              <a:spcAft>
                <a:spcPts val="600"/>
              </a:spcAft>
            </a:pPr>
            <a:r>
              <a:rPr lang="it-IT" dirty="0">
                <a:solidFill>
                  <a:schemeClr val="bg1"/>
                </a:solidFill>
                <a:latin typeface="Gill Sans MT" panose="020B0502020104020203" pitchFamily="34" charset="0"/>
              </a:rPr>
              <a:t>The </a:t>
            </a:r>
            <a:r>
              <a:rPr lang="it-IT" dirty="0" err="1">
                <a:solidFill>
                  <a:schemeClr val="bg1"/>
                </a:solidFill>
                <a:latin typeface="Gill Sans MT" panose="020B0502020104020203" pitchFamily="34" charset="0"/>
              </a:rPr>
              <a:t>SEDs</a:t>
            </a:r>
            <a:r>
              <a:rPr lang="it-IT" dirty="0">
                <a:solidFill>
                  <a:schemeClr val="bg1"/>
                </a:solidFill>
                <a:latin typeface="Gill Sans MT" panose="020B0502020104020203" pitchFamily="34" charset="0"/>
              </a:rPr>
              <a:t> are </a:t>
            </a:r>
            <a:r>
              <a:rPr lang="it-IT" dirty="0" err="1">
                <a:solidFill>
                  <a:schemeClr val="bg1"/>
                </a:solidFill>
                <a:latin typeface="Gill Sans MT" panose="020B0502020104020203" pitchFamily="34" charset="0"/>
              </a:rPr>
              <a:t>modelled</a:t>
            </a:r>
            <a:r>
              <a:rPr lang="it-IT" dirty="0">
                <a:solidFill>
                  <a:schemeClr val="bg1"/>
                </a:solidFill>
                <a:latin typeface="Gill Sans MT" panose="020B0502020104020203" pitchFamily="34" charset="0"/>
              </a:rPr>
              <a:t> by a </a:t>
            </a:r>
            <a:r>
              <a:rPr lang="it-IT" dirty="0">
                <a:solidFill>
                  <a:srgbClr val="FFC000"/>
                </a:solidFill>
                <a:latin typeface="Gill Sans MT" panose="020B0502020104020203" pitchFamily="34" charset="0"/>
              </a:rPr>
              <a:t>multi-</a:t>
            </a:r>
            <a:r>
              <a:rPr lang="it-IT" dirty="0" err="1">
                <a:solidFill>
                  <a:srgbClr val="FFC000"/>
                </a:solidFill>
                <a:latin typeface="Gill Sans MT" panose="020B0502020104020203" pitchFamily="34" charset="0"/>
              </a:rPr>
              <a:t>colour</a:t>
            </a:r>
            <a:r>
              <a:rPr lang="it-IT" dirty="0">
                <a:solidFill>
                  <a:srgbClr val="FFC000"/>
                </a:solidFill>
                <a:latin typeface="Gill Sans MT" panose="020B0502020104020203" pitchFamily="34" charset="0"/>
              </a:rPr>
              <a:t> disc</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emission</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dominant</a:t>
            </a:r>
            <a:r>
              <a:rPr lang="it-IT" dirty="0">
                <a:solidFill>
                  <a:schemeClr val="bg1"/>
                </a:solidFill>
                <a:latin typeface="Gill Sans MT" panose="020B0502020104020203" pitchFamily="34" charset="0"/>
              </a:rPr>
              <a:t> in the soft state) and a </a:t>
            </a:r>
            <a:r>
              <a:rPr lang="it-IT" dirty="0" err="1">
                <a:solidFill>
                  <a:srgbClr val="FFC000"/>
                </a:solidFill>
                <a:latin typeface="Gill Sans MT" panose="020B0502020104020203" pitchFamily="34" charset="0"/>
              </a:rPr>
              <a:t>powerlaw</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arising</a:t>
            </a:r>
            <a:r>
              <a:rPr lang="it-IT" dirty="0">
                <a:solidFill>
                  <a:schemeClr val="bg1"/>
                </a:solidFill>
                <a:latin typeface="Gill Sans MT" panose="020B0502020104020203" pitchFamily="34" charset="0"/>
              </a:rPr>
              <a:t> from </a:t>
            </a:r>
            <a:r>
              <a:rPr lang="it-IT" dirty="0" err="1">
                <a:solidFill>
                  <a:schemeClr val="bg1"/>
                </a:solidFill>
                <a:latin typeface="Gill Sans MT" panose="020B0502020104020203" pitchFamily="34" charset="0"/>
              </a:rPr>
              <a:t>Comptonization</a:t>
            </a:r>
            <a:r>
              <a:rPr lang="it-IT" dirty="0">
                <a:solidFill>
                  <a:schemeClr val="bg1"/>
                </a:solidFill>
                <a:latin typeface="Gill Sans MT" panose="020B0502020104020203" pitchFamily="34" charset="0"/>
              </a:rPr>
              <a:t> of </a:t>
            </a:r>
            <a:r>
              <a:rPr lang="it-IT" dirty="0" err="1">
                <a:solidFill>
                  <a:schemeClr val="bg1"/>
                </a:solidFill>
                <a:latin typeface="Gill Sans MT" panose="020B0502020104020203" pitchFamily="34" charset="0"/>
              </a:rPr>
              <a:t>its</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seed</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photons</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dominant</a:t>
            </a:r>
            <a:r>
              <a:rPr lang="it-IT" dirty="0">
                <a:solidFill>
                  <a:schemeClr val="bg1"/>
                </a:solidFill>
                <a:latin typeface="Gill Sans MT" panose="020B0502020104020203" pitchFamily="34" charset="0"/>
              </a:rPr>
              <a:t> in the hard state)</a:t>
            </a:r>
          </a:p>
          <a:p>
            <a:pPr algn="ctr">
              <a:spcBef>
                <a:spcPts val="600"/>
              </a:spcBef>
              <a:spcAft>
                <a:spcPts val="600"/>
              </a:spcAft>
            </a:pPr>
            <a:r>
              <a:rPr lang="it-IT" dirty="0">
                <a:solidFill>
                  <a:schemeClr val="bg1"/>
                </a:solidFill>
                <a:latin typeface="Gill Sans MT" panose="020B0502020104020203" pitchFamily="34" charset="0"/>
              </a:rPr>
              <a:t> The </a:t>
            </a:r>
            <a:r>
              <a:rPr lang="it-IT" dirty="0" err="1">
                <a:solidFill>
                  <a:schemeClr val="bg1"/>
                </a:solidFill>
                <a:latin typeface="Gill Sans MT" panose="020B0502020104020203" pitchFamily="34" charset="0"/>
              </a:rPr>
              <a:t>optical</a:t>
            </a:r>
            <a:r>
              <a:rPr lang="it-IT" dirty="0">
                <a:solidFill>
                  <a:schemeClr val="bg1"/>
                </a:solidFill>
                <a:latin typeface="Gill Sans MT" panose="020B0502020104020203" pitchFamily="34" charset="0"/>
              </a:rPr>
              <a:t> and </a:t>
            </a:r>
            <a:r>
              <a:rPr lang="it-IT" dirty="0" err="1">
                <a:solidFill>
                  <a:schemeClr val="bg1"/>
                </a:solidFill>
                <a:latin typeface="Gill Sans MT" panose="020B0502020104020203" pitchFamily="34" charset="0"/>
              </a:rPr>
              <a:t>infrared</a:t>
            </a:r>
            <a:r>
              <a:rPr lang="it-IT" dirty="0">
                <a:solidFill>
                  <a:schemeClr val="bg1"/>
                </a:solidFill>
                <a:latin typeface="Gill Sans MT" panose="020B0502020104020203" pitchFamily="34" charset="0"/>
              </a:rPr>
              <a:t> band of the </a:t>
            </a:r>
            <a:r>
              <a:rPr lang="it-IT" dirty="0" err="1">
                <a:solidFill>
                  <a:schemeClr val="bg1"/>
                </a:solidFill>
                <a:latin typeface="Gill Sans MT" panose="020B0502020104020203" pitchFamily="34" charset="0"/>
              </a:rPr>
              <a:t>SEDs</a:t>
            </a:r>
            <a:r>
              <a:rPr lang="it-IT" dirty="0">
                <a:solidFill>
                  <a:schemeClr val="bg1"/>
                </a:solidFill>
                <a:latin typeface="Gill Sans MT" panose="020B0502020104020203" pitchFamily="34" charset="0"/>
              </a:rPr>
              <a:t> are due to </a:t>
            </a:r>
            <a:r>
              <a:rPr lang="it-IT" dirty="0" err="1">
                <a:solidFill>
                  <a:schemeClr val="bg1"/>
                </a:solidFill>
                <a:latin typeface="Gill Sans MT" panose="020B0502020104020203" pitchFamily="34" charset="0"/>
              </a:rPr>
              <a:t>emission</a:t>
            </a:r>
            <a:r>
              <a:rPr lang="it-IT" dirty="0">
                <a:solidFill>
                  <a:schemeClr val="bg1"/>
                </a:solidFill>
                <a:latin typeface="Gill Sans MT" panose="020B0502020104020203" pitchFamily="34" charset="0"/>
              </a:rPr>
              <a:t> from the </a:t>
            </a:r>
            <a:r>
              <a:rPr lang="it-IT" dirty="0" err="1">
                <a:solidFill>
                  <a:srgbClr val="FFC000"/>
                </a:solidFill>
                <a:latin typeface="Gill Sans MT" panose="020B0502020104020203" pitchFamily="34" charset="0"/>
              </a:rPr>
              <a:t>irradiated</a:t>
            </a:r>
            <a:r>
              <a:rPr lang="it-IT" dirty="0">
                <a:solidFill>
                  <a:srgbClr val="FFC000"/>
                </a:solidFill>
                <a:latin typeface="Gill Sans MT" panose="020B0502020104020203" pitchFamily="34" charset="0"/>
              </a:rPr>
              <a:t> disc </a:t>
            </a:r>
          </a:p>
          <a:p>
            <a:pPr algn="ctr"/>
            <a:r>
              <a:rPr lang="it-IT" dirty="0">
                <a:solidFill>
                  <a:schemeClr val="bg1"/>
                </a:solidFill>
                <a:latin typeface="Gill Sans MT" panose="020B0502020104020203" pitchFamily="34" charset="0"/>
              </a:rPr>
              <a:t>The </a:t>
            </a:r>
            <a:r>
              <a:rPr lang="it-IT" dirty="0" err="1">
                <a:solidFill>
                  <a:schemeClr val="bg1"/>
                </a:solidFill>
                <a:latin typeface="Gill Sans MT" panose="020B0502020104020203" pitchFamily="34" charset="0"/>
              </a:rPr>
              <a:t>contribution</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at</a:t>
            </a:r>
            <a:r>
              <a:rPr lang="it-IT" dirty="0">
                <a:solidFill>
                  <a:schemeClr val="bg1"/>
                </a:solidFill>
                <a:latin typeface="Gill Sans MT" panose="020B0502020104020203" pitchFamily="34" charset="0"/>
              </a:rPr>
              <a:t> radio-to-</a:t>
            </a:r>
            <a:r>
              <a:rPr lang="it-IT" dirty="0" err="1">
                <a:solidFill>
                  <a:schemeClr val="bg1"/>
                </a:solidFill>
                <a:latin typeface="Gill Sans MT" panose="020B0502020104020203" pitchFamily="34" charset="0"/>
              </a:rPr>
              <a:t>infrared</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frequencies</a:t>
            </a:r>
            <a:r>
              <a:rPr lang="it-IT" dirty="0">
                <a:solidFill>
                  <a:schemeClr val="bg1"/>
                </a:solidFill>
                <a:latin typeface="Gill Sans MT" panose="020B0502020104020203" pitchFamily="34" charset="0"/>
              </a:rPr>
              <a:t> from a </a:t>
            </a:r>
            <a:r>
              <a:rPr lang="it-IT" dirty="0">
                <a:solidFill>
                  <a:srgbClr val="FFC000"/>
                </a:solidFill>
                <a:latin typeface="Gill Sans MT" panose="020B0502020104020203" pitchFamily="34" charset="0"/>
              </a:rPr>
              <a:t>compact jet</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is</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only</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added</a:t>
            </a:r>
            <a:r>
              <a:rPr lang="it-IT" dirty="0">
                <a:solidFill>
                  <a:schemeClr val="bg1"/>
                </a:solidFill>
                <a:latin typeface="Gill Sans MT" panose="020B0502020104020203" pitchFamily="34" charset="0"/>
              </a:rPr>
              <a:t> in the hard state</a:t>
            </a:r>
          </a:p>
        </p:txBody>
      </p:sp>
      <p:sp>
        <p:nvSpPr>
          <p:cNvPr id="7" name="Rettangolo 6"/>
          <p:cNvSpPr/>
          <p:nvPr/>
        </p:nvSpPr>
        <p:spPr>
          <a:xfrm>
            <a:off x="106887" y="11350"/>
            <a:ext cx="1787669" cy="338554"/>
          </a:xfrm>
          <a:prstGeom prst="rect">
            <a:avLst/>
          </a:prstGeom>
        </p:spPr>
        <p:txBody>
          <a:bodyPr wrap="none">
            <a:spAutoFit/>
          </a:bodyPr>
          <a:lstStyle/>
          <a:p>
            <a:r>
              <a:rPr lang="it-IT" sz="1600" b="1" dirty="0">
                <a:solidFill>
                  <a:srgbClr val="FFC000"/>
                </a:solidFill>
                <a:latin typeface="Gill Sans MT" panose="020B0502020104020203" pitchFamily="34" charset="0"/>
              </a:rPr>
              <a:t>AX J1745.6-2901</a:t>
            </a:r>
          </a:p>
        </p:txBody>
      </p:sp>
      <mc:AlternateContent xmlns:mc="http://schemas.openxmlformats.org/markup-compatibility/2006" xmlns:a14="http://schemas.microsoft.com/office/drawing/2010/main">
        <mc:Choice Requires="a14">
          <p:sp>
            <p:nvSpPr>
              <p:cNvPr id="8" name="CasellaDiTesto 7"/>
              <p:cNvSpPr txBox="1"/>
              <p:nvPr/>
            </p:nvSpPr>
            <p:spPr>
              <a:xfrm>
                <a:off x="4821611" y="3833752"/>
                <a:ext cx="4130070" cy="1323439"/>
              </a:xfrm>
              <a:prstGeom prst="rect">
                <a:avLst/>
              </a:prstGeom>
              <a:noFill/>
            </p:spPr>
            <p:txBody>
              <a:bodyPr wrap="square" rtlCol="0">
                <a:spAutoFit/>
              </a:bodyPr>
              <a:lstStyle/>
              <a:p>
                <a:pPr algn="ctr"/>
                <a:r>
                  <a:rPr lang="en-US" sz="2000" dirty="0">
                    <a:solidFill>
                      <a:schemeClr val="bg1"/>
                    </a:solidFill>
                    <a:latin typeface="Gill Sans MT" panose="020B0502020104020203" pitchFamily="34" charset="0"/>
                  </a:rPr>
                  <a:t>If the wind retains its physical properties (</a:t>
                </a:r>
                <a14:m>
                  <m:oMath xmlns:m="http://schemas.openxmlformats.org/officeDocument/2006/math">
                    <m:r>
                      <a:rPr lang="en-US" sz="2000" b="0" i="1" smtClean="0">
                        <a:solidFill>
                          <a:schemeClr val="bg1"/>
                        </a:solidFill>
                        <a:latin typeface="Cambria Math" panose="02040503050406030204" pitchFamily="18" charset="0"/>
                      </a:rPr>
                      <m:t>𝑛</m:t>
                    </m:r>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𝑟</m:t>
                        </m:r>
                      </m:e>
                      <m:sup>
                        <m:r>
                          <a:rPr lang="en-US" sz="2000" b="0" i="1" smtClean="0">
                            <a:solidFill>
                              <a:schemeClr val="bg1"/>
                            </a:solidFill>
                            <a:latin typeface="Cambria Math" panose="02040503050406030204" pitchFamily="18" charset="0"/>
                          </a:rPr>
                          <m:t>2</m:t>
                        </m:r>
                      </m:sup>
                    </m:sSup>
                    <m:r>
                      <a:rPr lang="en-US" sz="2000" b="0" i="1"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rPr>
                      <m:t>𝑐𝑜𝑛𝑠𝑡</m:t>
                    </m:r>
                  </m:oMath>
                </a14:m>
                <a:r>
                  <a:rPr lang="en-US" sz="2000" dirty="0">
                    <a:solidFill>
                      <a:schemeClr val="bg1"/>
                    </a:solidFill>
                    <a:latin typeface="Gill Sans MT" panose="020B0502020104020203" pitchFamily="34" charset="0"/>
                  </a:rPr>
                  <a:t>) in the hard states, it would remain detectable with the available observations</a:t>
                </a:r>
                <a:endParaRPr lang="it-IT" sz="2000" dirty="0">
                  <a:solidFill>
                    <a:schemeClr val="bg1"/>
                  </a:solidFill>
                  <a:latin typeface="Gill Sans MT" panose="020B0502020104020203" pitchFamily="34" charset="0"/>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4821611" y="3833752"/>
                <a:ext cx="4130070" cy="1323439"/>
              </a:xfrm>
              <a:prstGeom prst="rect">
                <a:avLst/>
              </a:prstGeom>
              <a:blipFill>
                <a:blip r:embed="rId4"/>
                <a:stretch>
                  <a:fillRect l="-443" t="-2765" r="-2068" b="-7373"/>
                </a:stretch>
              </a:blipFill>
            </p:spPr>
            <p:txBody>
              <a:bodyPr/>
              <a:lstStyle/>
              <a:p>
                <a:r>
                  <a:rPr lang="it-IT">
                    <a:noFill/>
                  </a:rPr>
                  <a:t> </a:t>
                </a:r>
              </a:p>
            </p:txBody>
          </p:sp>
        </mc:Fallback>
      </mc:AlternateContent>
      <p:sp>
        <p:nvSpPr>
          <p:cNvPr id="9" name="Rettangolo 8"/>
          <p:cNvSpPr/>
          <p:nvPr/>
        </p:nvSpPr>
        <p:spPr>
          <a:xfrm>
            <a:off x="4795999" y="5489935"/>
            <a:ext cx="4155682" cy="1015663"/>
          </a:xfrm>
          <a:prstGeom prst="rect">
            <a:avLst/>
          </a:prstGeom>
        </p:spPr>
        <p:txBody>
          <a:bodyPr wrap="square">
            <a:spAutoFit/>
          </a:bodyPr>
          <a:lstStyle/>
          <a:p>
            <a:pPr algn="ctr"/>
            <a:r>
              <a:rPr lang="en-US" sz="2000" b="1" dirty="0">
                <a:solidFill>
                  <a:srgbClr val="FFC000"/>
                </a:solidFill>
                <a:effectLst>
                  <a:outerShdw blurRad="38100" dist="38100" dir="2700000" algn="tl">
                    <a:srgbClr val="000000">
                      <a:alpha val="43137"/>
                    </a:srgbClr>
                  </a:outerShdw>
                </a:effectLst>
                <a:latin typeface="Gill Sans MT" panose="020B0502020104020203" pitchFamily="34" charset="0"/>
              </a:rPr>
              <a:t>Fe K absorption does not disappear because of over-ionization in the hard state</a:t>
            </a:r>
            <a:endParaRPr lang="it-IT" sz="2000" b="1"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
        <p:nvSpPr>
          <p:cNvPr id="10" name="Rettangolo con angoli arrotondati 9"/>
          <p:cNvSpPr/>
          <p:nvPr/>
        </p:nvSpPr>
        <p:spPr>
          <a:xfrm>
            <a:off x="4029006" y="3266649"/>
            <a:ext cx="1085987"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Ponti+ 15</a:t>
            </a:r>
            <a:endParaRPr lang="it-IT" sz="1400" b="1" dirty="0">
              <a:latin typeface="Gill Sans MT" panose="020B0502020104020203" pitchFamily="34" charset="0"/>
            </a:endParaRPr>
          </a:p>
        </p:txBody>
      </p:sp>
    </p:spTree>
    <p:extLst>
      <p:ext uri="{BB962C8B-B14F-4D97-AF65-F5344CB8AC3E}">
        <p14:creationId xmlns:p14="http://schemas.microsoft.com/office/powerpoint/2010/main" val="427291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6731" y="2211603"/>
            <a:ext cx="4457757" cy="4457757"/>
          </a:xfrm>
          <a:prstGeom prst="rect">
            <a:avLst/>
          </a:prstGeom>
        </p:spPr>
      </p:pic>
      <mc:AlternateContent xmlns:mc="http://schemas.openxmlformats.org/markup-compatibility/2006" xmlns:a14="http://schemas.microsoft.com/office/drawing/2010/main">
        <mc:Choice Requires="a14">
          <p:sp>
            <p:nvSpPr>
              <p:cNvPr id="5" name="Rettangolo 4"/>
              <p:cNvSpPr/>
              <p:nvPr/>
            </p:nvSpPr>
            <p:spPr>
              <a:xfrm>
                <a:off x="720080" y="116632"/>
                <a:ext cx="7703840" cy="1323439"/>
              </a:xfrm>
              <a:prstGeom prst="rect">
                <a:avLst/>
              </a:prstGeom>
            </p:spPr>
            <p:txBody>
              <a:bodyPr wrap="square">
                <a:spAutoFit/>
              </a:bodyPr>
              <a:lstStyle/>
              <a:p>
                <a:pPr algn="ctr"/>
                <a:r>
                  <a:rPr lang="en-US" sz="2000" dirty="0">
                    <a:solidFill>
                      <a:schemeClr val="bg1"/>
                    </a:solidFill>
                    <a:latin typeface="Gill Sans MT" panose="020B0502020104020203" pitchFamily="34" charset="0"/>
                  </a:rPr>
                  <a:t>A </a:t>
                </a:r>
                <a:r>
                  <a:rPr lang="en-US" sz="2000" dirty="0" err="1">
                    <a:solidFill>
                      <a:schemeClr val="bg1"/>
                    </a:solidFill>
                    <a:latin typeface="Gill Sans MT" panose="020B0502020104020203" pitchFamily="34" charset="0"/>
                  </a:rPr>
                  <a:t>photoionised</a:t>
                </a:r>
                <a:r>
                  <a:rPr lang="en-US" sz="2000" dirty="0">
                    <a:solidFill>
                      <a:schemeClr val="bg1"/>
                    </a:solidFill>
                    <a:latin typeface="Gill Sans MT" panose="020B0502020104020203" pitchFamily="34" charset="0"/>
                  </a:rPr>
                  <a:t> gas will reach an equilibrium at a </a:t>
                </a:r>
                <a:r>
                  <a:rPr lang="en-US" sz="2000" dirty="0" err="1">
                    <a:solidFill>
                      <a:srgbClr val="FFC000"/>
                    </a:solidFill>
                    <a:latin typeface="Gill Sans MT" panose="020B0502020104020203" pitchFamily="34" charset="0"/>
                  </a:rPr>
                  <a:t>ionisation</a:t>
                </a:r>
                <a:r>
                  <a:rPr lang="en-US" sz="2000" dirty="0">
                    <a:solidFill>
                      <a:srgbClr val="FFC000"/>
                    </a:solidFill>
                    <a:latin typeface="Gill Sans MT" panose="020B0502020104020203" pitchFamily="34" charset="0"/>
                  </a:rPr>
                  <a:t> parameter</a:t>
                </a:r>
                <a:r>
                  <a:rPr lang="en-US" sz="2000" dirty="0">
                    <a:solidFill>
                      <a:schemeClr val="bg1"/>
                    </a:solidFill>
                    <a:latin typeface="Gill Sans MT" panose="020B0502020104020203" pitchFamily="34" charset="0"/>
                  </a:rPr>
                  <a:t> </a:t>
                </a:r>
                <a14:m>
                  <m:oMath xmlns:m="http://schemas.openxmlformats.org/officeDocument/2006/math">
                    <m:r>
                      <a:rPr lang="en-US" sz="2000" i="1" dirty="0" smtClean="0">
                        <a:solidFill>
                          <a:schemeClr val="bg1"/>
                        </a:solidFill>
                        <a:latin typeface="Cambria Math" panose="02040503050406030204" pitchFamily="18" charset="0"/>
                      </a:rPr>
                      <m:t>𝜉</m:t>
                    </m:r>
                    <m:r>
                      <a:rPr lang="en-US" sz="2000" i="1" dirty="0" smtClean="0">
                        <a:solidFill>
                          <a:schemeClr val="bg1"/>
                        </a:solidFill>
                        <a:latin typeface="Cambria Math" panose="02040503050406030204" pitchFamily="18" charset="0"/>
                      </a:rPr>
                      <m:t>=</m:t>
                    </m:r>
                    <m:r>
                      <a:rPr lang="en-US" sz="2000" i="1" dirty="0" smtClean="0">
                        <a:solidFill>
                          <a:schemeClr val="bg1"/>
                        </a:solidFill>
                        <a:latin typeface="Cambria Math" panose="02040503050406030204" pitchFamily="18" charset="0"/>
                      </a:rPr>
                      <m:t>𝐿</m:t>
                    </m:r>
                    <m:r>
                      <a:rPr lang="en-US" sz="2000" i="1" dirty="0" smtClean="0">
                        <a:solidFill>
                          <a:schemeClr val="bg1"/>
                        </a:solidFill>
                        <a:latin typeface="Cambria Math" panose="02040503050406030204" pitchFamily="18" charset="0"/>
                      </a:rPr>
                      <m:t>/</m:t>
                    </m:r>
                    <m:r>
                      <a:rPr lang="en-US" sz="2000" i="1" dirty="0" smtClean="0">
                        <a:solidFill>
                          <a:schemeClr val="bg1"/>
                        </a:solidFill>
                        <a:latin typeface="Cambria Math" panose="02040503050406030204" pitchFamily="18" charset="0"/>
                      </a:rPr>
                      <m:t>𝑛</m:t>
                    </m:r>
                    <m:sSup>
                      <m:sSupPr>
                        <m:ctrlPr>
                          <a:rPr lang="en-US" sz="2000" i="1" dirty="0" smtClean="0">
                            <a:solidFill>
                              <a:schemeClr val="bg1"/>
                            </a:solidFill>
                            <a:latin typeface="Cambria Math" panose="02040503050406030204" pitchFamily="18" charset="0"/>
                          </a:rPr>
                        </m:ctrlPr>
                      </m:sSupPr>
                      <m:e>
                        <m:r>
                          <a:rPr lang="en-US" sz="2000" i="1" dirty="0" smtClean="0">
                            <a:solidFill>
                              <a:schemeClr val="bg1"/>
                            </a:solidFill>
                            <a:latin typeface="Cambria Math" panose="02040503050406030204" pitchFamily="18" charset="0"/>
                          </a:rPr>
                          <m:t>𝑟</m:t>
                        </m:r>
                      </m:e>
                      <m:sup>
                        <m:r>
                          <a:rPr lang="en-US" sz="2000" i="1" dirty="0" smtClean="0">
                            <a:solidFill>
                              <a:schemeClr val="bg1"/>
                            </a:solidFill>
                            <a:latin typeface="Cambria Math" panose="02040503050406030204" pitchFamily="18" charset="0"/>
                          </a:rPr>
                          <m:t>2</m:t>
                        </m:r>
                      </m:sup>
                    </m:sSup>
                    <m:r>
                      <a:rPr lang="en-US" sz="2000" i="1" dirty="0" smtClean="0">
                        <a:solidFill>
                          <a:schemeClr val="bg1"/>
                        </a:solidFill>
                        <a:latin typeface="Cambria Math" panose="02040503050406030204" pitchFamily="18" charset="0"/>
                      </a:rPr>
                      <m:t> </m:t>
                    </m:r>
                  </m:oMath>
                </a14:m>
                <a:r>
                  <a:rPr lang="en-US" sz="2000" dirty="0">
                    <a:solidFill>
                      <a:schemeClr val="bg1"/>
                    </a:solidFill>
                    <a:latin typeface="Gill Sans MT" panose="020B0502020104020203" pitchFamily="34" charset="0"/>
                  </a:rPr>
                  <a:t>and </a:t>
                </a:r>
                <a:r>
                  <a:rPr lang="en-US" sz="2000" dirty="0">
                    <a:solidFill>
                      <a:srgbClr val="FFC000"/>
                    </a:solidFill>
                    <a:latin typeface="Gill Sans MT" panose="020B0502020104020203" pitchFamily="34" charset="0"/>
                  </a:rPr>
                  <a:t>temperature</a:t>
                </a:r>
                <a:r>
                  <a:rPr lang="en-US" sz="2000" dirty="0">
                    <a:solidFill>
                      <a:schemeClr val="bg1"/>
                    </a:solidFill>
                    <a:latin typeface="Gill Sans MT" panose="020B0502020104020203" pitchFamily="34" charset="0"/>
                  </a:rPr>
                  <a:t> </a:t>
                </a:r>
                <a14:m>
                  <m:oMath xmlns:m="http://schemas.openxmlformats.org/officeDocument/2006/math">
                    <m:r>
                      <a:rPr lang="en-US" sz="2000" i="1" dirty="0" smtClean="0">
                        <a:solidFill>
                          <a:schemeClr val="bg1"/>
                        </a:solidFill>
                        <a:latin typeface="Cambria Math" panose="02040503050406030204" pitchFamily="18" charset="0"/>
                      </a:rPr>
                      <m:t>𝑇</m:t>
                    </m:r>
                  </m:oMath>
                </a14:m>
                <a:r>
                  <a:rPr lang="en-US" sz="2000" dirty="0">
                    <a:solidFill>
                      <a:schemeClr val="bg1"/>
                    </a:solidFill>
                    <a:latin typeface="Gill Sans MT" panose="020B0502020104020203" pitchFamily="34" charset="0"/>
                  </a:rPr>
                  <a:t>, as a consequence of competing heating and cooling processes depending on its physical and chemical properties, and the illuminating radiation field </a:t>
                </a:r>
                <a:endParaRPr lang="it-IT" sz="2000" dirty="0">
                  <a:solidFill>
                    <a:schemeClr val="bg1"/>
                  </a:solidFill>
                  <a:latin typeface="Gill Sans MT" panose="020B0502020104020203" pitchFamily="34" charset="0"/>
                </a:endParaRPr>
              </a:p>
            </p:txBody>
          </p:sp>
        </mc:Choice>
        <mc:Fallback xmlns="">
          <p:sp>
            <p:nvSpPr>
              <p:cNvPr id="5" name="Rettangolo 4"/>
              <p:cNvSpPr>
                <a:spLocks noRot="1" noChangeAspect="1" noMove="1" noResize="1" noEditPoints="1" noAdjustHandles="1" noChangeArrowheads="1" noChangeShapeType="1" noTextEdit="1"/>
              </p:cNvSpPr>
              <p:nvPr/>
            </p:nvSpPr>
            <p:spPr>
              <a:xfrm>
                <a:off x="720080" y="116632"/>
                <a:ext cx="7703840" cy="1323439"/>
              </a:xfrm>
              <a:prstGeom prst="rect">
                <a:avLst/>
              </a:prstGeom>
              <a:blipFill>
                <a:blip r:embed="rId3"/>
                <a:stretch>
                  <a:fillRect l="-316" t="-2304" r="-1108" b="-737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Rettangolo 5"/>
              <p:cNvSpPr/>
              <p:nvPr/>
            </p:nvSpPr>
            <p:spPr>
              <a:xfrm>
                <a:off x="26910" y="2574001"/>
                <a:ext cx="4283968" cy="3575466"/>
              </a:xfrm>
              <a:prstGeom prst="rect">
                <a:avLst/>
              </a:prstGeom>
            </p:spPr>
            <p:txBody>
              <a:bodyPr wrap="square">
                <a:spAutoFit/>
              </a:bodyPr>
              <a:lstStyle/>
              <a:p>
                <a:pPr algn="ctr">
                  <a:spcBef>
                    <a:spcPts val="600"/>
                  </a:spcBef>
                  <a:spcAft>
                    <a:spcPts val="600"/>
                  </a:spcAft>
                </a:pPr>
                <a:r>
                  <a:rPr lang="en-US" sz="2000" dirty="0">
                    <a:solidFill>
                      <a:schemeClr val="bg1"/>
                    </a:solidFill>
                    <a:latin typeface="Gill Sans MT" panose="020B0502020104020203" pitchFamily="34" charset="0"/>
                  </a:rPr>
                  <a:t>These equilibrium states can be drawn in a </a:t>
                </a:r>
                <a:r>
                  <a:rPr lang="en-US" sz="2000" b="1" dirty="0">
                    <a:solidFill>
                      <a:srgbClr val="FFC000"/>
                    </a:solidFill>
                    <a:latin typeface="Gill Sans MT" panose="020B0502020104020203" pitchFamily="34" charset="0"/>
                  </a:rPr>
                  <a:t>stability curve</a:t>
                </a:r>
                <a:r>
                  <a:rPr lang="en-US" sz="2000" dirty="0">
                    <a:solidFill>
                      <a:schemeClr val="bg1"/>
                    </a:solidFill>
                    <a:latin typeface="Gill Sans MT" panose="020B0502020104020203" pitchFamily="34" charset="0"/>
                  </a:rPr>
                  <a:t>, where</a:t>
                </a:r>
              </a:p>
              <a:p>
                <a:pPr algn="ctr">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dirty="0" smtClean="0">
                              <a:solidFill>
                                <a:schemeClr val="bg1"/>
                              </a:solidFill>
                              <a:latin typeface="Cambria Math" panose="02040503050406030204" pitchFamily="18" charset="0"/>
                            </a:rPr>
                          </m:ctrlPr>
                        </m:fPr>
                        <m:num>
                          <m:r>
                            <a:rPr lang="en-US" sz="2000" i="1" dirty="0" smtClean="0">
                              <a:solidFill>
                                <a:schemeClr val="bg1"/>
                              </a:solidFill>
                              <a:latin typeface="Cambria Math" panose="02040503050406030204" pitchFamily="18" charset="0"/>
                            </a:rPr>
                            <m:t>𝜉</m:t>
                          </m:r>
                        </m:num>
                        <m:den>
                          <m:r>
                            <a:rPr lang="en-US" sz="2000" i="1" dirty="0">
                              <a:solidFill>
                                <a:schemeClr val="bg1"/>
                              </a:solidFill>
                              <a:latin typeface="Cambria Math" panose="02040503050406030204" pitchFamily="18" charset="0"/>
                            </a:rPr>
                            <m:t>𝑇</m:t>
                          </m:r>
                        </m:den>
                      </m:f>
                      <m:r>
                        <a:rPr lang="en-US" sz="2000" i="1" dirty="0" smtClean="0">
                          <a:solidFill>
                            <a:schemeClr val="bg1"/>
                          </a:solidFill>
                          <a:latin typeface="Cambria Math" panose="02040503050406030204" pitchFamily="18" charset="0"/>
                        </a:rPr>
                        <m:t>∼</m:t>
                      </m:r>
                      <m:f>
                        <m:fPr>
                          <m:ctrlPr>
                            <a:rPr lang="en-US" sz="2000" i="1" dirty="0" smtClean="0">
                              <a:solidFill>
                                <a:schemeClr val="bg1"/>
                              </a:solidFill>
                              <a:latin typeface="Cambria Math" panose="02040503050406030204" pitchFamily="18" charset="0"/>
                            </a:rPr>
                          </m:ctrlPr>
                        </m:fPr>
                        <m:num>
                          <m:r>
                            <a:rPr lang="en-US" sz="2000" i="1" dirty="0">
                              <a:solidFill>
                                <a:schemeClr val="bg1"/>
                              </a:solidFill>
                              <a:latin typeface="Cambria Math" panose="02040503050406030204" pitchFamily="18" charset="0"/>
                            </a:rPr>
                            <m:t>𝐿</m:t>
                          </m:r>
                        </m:num>
                        <m:den>
                          <m:sSup>
                            <m:sSupPr>
                              <m:ctrlPr>
                                <a:rPr lang="en-US" sz="2000" i="1" dirty="0">
                                  <a:solidFill>
                                    <a:schemeClr val="bg1"/>
                                  </a:solidFill>
                                  <a:latin typeface="Cambria Math" panose="02040503050406030204" pitchFamily="18" charset="0"/>
                                </a:rPr>
                              </m:ctrlPr>
                            </m:sSupPr>
                            <m:e>
                              <m:r>
                                <a:rPr lang="en-US" sz="2000" b="0" i="1" dirty="0" smtClean="0">
                                  <a:solidFill>
                                    <a:schemeClr val="bg1"/>
                                  </a:solidFill>
                                  <a:latin typeface="Cambria Math" panose="02040503050406030204" pitchFamily="18" charset="0"/>
                                </a:rPr>
                                <m:t>𝑛𝑇</m:t>
                              </m:r>
                              <m:r>
                                <a:rPr lang="en-US" sz="2000" i="1" dirty="0">
                                  <a:solidFill>
                                    <a:schemeClr val="bg1"/>
                                  </a:solidFill>
                                  <a:latin typeface="Cambria Math" panose="02040503050406030204" pitchFamily="18" charset="0"/>
                                </a:rPr>
                                <m:t>𝑟</m:t>
                              </m:r>
                            </m:e>
                            <m:sup>
                              <m:r>
                                <a:rPr lang="en-US" sz="2000" i="1" dirty="0">
                                  <a:solidFill>
                                    <a:schemeClr val="bg1"/>
                                  </a:solidFill>
                                  <a:latin typeface="Cambria Math" panose="02040503050406030204" pitchFamily="18" charset="0"/>
                                </a:rPr>
                                <m:t>2</m:t>
                              </m:r>
                            </m:sup>
                          </m:sSup>
                        </m:den>
                      </m:f>
                      <m:r>
                        <a:rPr lang="en-US" sz="2000" i="1" dirty="0" smtClean="0">
                          <a:solidFill>
                            <a:schemeClr val="bg1"/>
                          </a:solidFill>
                          <a:latin typeface="Cambria Math" panose="02040503050406030204" pitchFamily="18" charset="0"/>
                        </a:rPr>
                        <m:t>∼</m:t>
                      </m:r>
                      <m:f>
                        <m:fPr>
                          <m:ctrlPr>
                            <a:rPr lang="en-US" sz="2000" i="1" dirty="0" smtClean="0">
                              <a:solidFill>
                                <a:schemeClr val="bg1"/>
                              </a:solidFill>
                              <a:latin typeface="Cambria Math" panose="02040503050406030204" pitchFamily="18" charset="0"/>
                            </a:rPr>
                          </m:ctrlPr>
                        </m:fPr>
                        <m:num>
                          <m:r>
                            <a:rPr lang="en-US" sz="2000" i="1" dirty="0" smtClean="0">
                              <a:solidFill>
                                <a:schemeClr val="bg1"/>
                              </a:solidFill>
                              <a:latin typeface="Cambria Math" panose="02040503050406030204" pitchFamily="18" charset="0"/>
                            </a:rPr>
                            <m:t>1</m:t>
                          </m:r>
                        </m:num>
                        <m:den>
                          <m:r>
                            <a:rPr lang="en-US" sz="2000" i="1" dirty="0" smtClean="0">
                              <a:solidFill>
                                <a:schemeClr val="bg1"/>
                              </a:solidFill>
                              <a:latin typeface="Cambria Math" panose="02040503050406030204" pitchFamily="18" charset="0"/>
                            </a:rPr>
                            <m:t>𝑝</m:t>
                          </m:r>
                        </m:den>
                      </m:f>
                    </m:oMath>
                  </m:oMathPara>
                </a14:m>
                <a:endParaRPr lang="en-US" sz="2000" dirty="0">
                  <a:solidFill>
                    <a:schemeClr val="bg1"/>
                  </a:solidFill>
                  <a:latin typeface="Gill Sans MT" panose="020B0502020104020203" pitchFamily="34" charset="0"/>
                </a:endParaRPr>
              </a:p>
              <a:p>
                <a:pPr algn="ctr">
                  <a:spcBef>
                    <a:spcPts val="600"/>
                  </a:spcBef>
                  <a:spcAft>
                    <a:spcPts val="600"/>
                  </a:spcAft>
                </a:pPr>
                <a:r>
                  <a:rPr lang="en-US" sz="2000" dirty="0">
                    <a:solidFill>
                      <a:schemeClr val="bg1"/>
                    </a:solidFill>
                    <a:latin typeface="Gill Sans MT" panose="020B0502020104020203" pitchFamily="34" charset="0"/>
                  </a:rPr>
                  <a:t>An equilibrium state where the slope of the curve is positive is </a:t>
                </a:r>
                <a:r>
                  <a:rPr lang="en-US" sz="2000" dirty="0">
                    <a:solidFill>
                      <a:srgbClr val="FFC000"/>
                    </a:solidFill>
                    <a:latin typeface="Gill Sans MT" panose="020B0502020104020203" pitchFamily="34" charset="0"/>
                  </a:rPr>
                  <a:t>thermally stable </a:t>
                </a:r>
              </a:p>
              <a:p>
                <a:pPr algn="ctr">
                  <a:spcBef>
                    <a:spcPts val="600"/>
                  </a:spcBef>
                  <a:spcAft>
                    <a:spcPts val="600"/>
                  </a:spcAft>
                </a:pPr>
                <a:r>
                  <a:rPr lang="en-US" sz="2000" dirty="0">
                    <a:solidFill>
                      <a:schemeClr val="bg1"/>
                    </a:solidFill>
                    <a:latin typeface="Gill Sans MT" panose="020B0502020104020203" pitchFamily="34" charset="0"/>
                  </a:rPr>
                  <a:t>If the slope of the stability curve is negative, the state is </a:t>
                </a:r>
                <a:r>
                  <a:rPr lang="en-US" sz="2000" dirty="0">
                    <a:solidFill>
                      <a:srgbClr val="FFC000"/>
                    </a:solidFill>
                    <a:latin typeface="Gill Sans MT" panose="020B0502020104020203" pitchFamily="34" charset="0"/>
                  </a:rPr>
                  <a:t>thermally unstable </a:t>
                </a:r>
                <a:r>
                  <a:rPr lang="en-US" sz="2000" dirty="0">
                    <a:solidFill>
                      <a:schemeClr val="bg1"/>
                    </a:solidFill>
                    <a:latin typeface="Gill Sans MT" panose="020B0502020104020203" pitchFamily="34" charset="0"/>
                  </a:rPr>
                  <a:t>and is likely to collapse into a different stable equilibrium state</a:t>
                </a:r>
                <a:endParaRPr lang="it-IT" sz="2000" dirty="0"/>
              </a:p>
            </p:txBody>
          </p:sp>
        </mc:Choice>
        <mc:Fallback xmlns="">
          <p:sp>
            <p:nvSpPr>
              <p:cNvPr id="6" name="Rettangolo 5"/>
              <p:cNvSpPr>
                <a:spLocks noRot="1" noChangeAspect="1" noMove="1" noResize="1" noEditPoints="1" noAdjustHandles="1" noChangeArrowheads="1" noChangeShapeType="1" noTextEdit="1"/>
              </p:cNvSpPr>
              <p:nvPr/>
            </p:nvSpPr>
            <p:spPr>
              <a:xfrm>
                <a:off x="26910" y="2574001"/>
                <a:ext cx="4283968" cy="3575466"/>
              </a:xfrm>
              <a:prstGeom prst="rect">
                <a:avLst/>
              </a:prstGeom>
              <a:blipFill>
                <a:blip r:embed="rId4"/>
                <a:stretch>
                  <a:fillRect l="-1280" t="-852" r="-2987" b="-2044"/>
                </a:stretch>
              </a:blipFill>
            </p:spPr>
            <p:txBody>
              <a:bodyPr/>
              <a:lstStyle/>
              <a:p>
                <a:r>
                  <a:rPr lang="it-IT">
                    <a:noFill/>
                  </a:rPr>
                  <a:t> </a:t>
                </a:r>
              </a:p>
            </p:txBody>
          </p:sp>
        </mc:Fallback>
      </mc:AlternateContent>
    </p:spTree>
    <p:extLst>
      <p:ext uri="{BB962C8B-B14F-4D97-AF65-F5344CB8AC3E}">
        <p14:creationId xmlns:p14="http://schemas.microsoft.com/office/powerpoint/2010/main" val="3614921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6811" y="188640"/>
            <a:ext cx="3809685" cy="3809685"/>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3350253"/>
            <a:ext cx="3384376" cy="3384376"/>
          </a:xfrm>
          <a:prstGeom prst="rect">
            <a:avLst/>
          </a:prstGeom>
        </p:spPr>
      </p:pic>
      <p:sp>
        <p:nvSpPr>
          <p:cNvPr id="6" name="Rettangolo con angoli arrotondati 5"/>
          <p:cNvSpPr/>
          <p:nvPr/>
        </p:nvSpPr>
        <p:spPr>
          <a:xfrm>
            <a:off x="5292080" y="27216"/>
            <a:ext cx="1479098"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Bianchi+ 17</a:t>
            </a:r>
            <a:endParaRPr lang="it-IT" sz="1400" b="1"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7" name="Rettangolo 6"/>
              <p:cNvSpPr/>
              <p:nvPr/>
            </p:nvSpPr>
            <p:spPr>
              <a:xfrm>
                <a:off x="78044" y="188640"/>
                <a:ext cx="5037385" cy="2862322"/>
              </a:xfrm>
              <a:prstGeom prst="rect">
                <a:avLst/>
              </a:prstGeom>
              <a:noFill/>
            </p:spPr>
            <p:txBody>
              <a:bodyPr wrap="square">
                <a:spAutoFit/>
              </a:bodyPr>
              <a:lstStyle/>
              <a:p>
                <a:pPr algn="ctr"/>
                <a:r>
                  <a:rPr lang="en-US" sz="2000" dirty="0">
                    <a:solidFill>
                      <a:schemeClr val="bg1"/>
                    </a:solidFill>
                    <a:latin typeface="Gill Sans MT" panose="020B0502020104020203" pitchFamily="34" charset="0"/>
                  </a:rPr>
                  <a:t>The wind observed in the </a:t>
                </a:r>
                <a:r>
                  <a:rPr lang="en-US" sz="2000" b="1" dirty="0">
                    <a:solidFill>
                      <a:srgbClr val="FF0000"/>
                    </a:solidFill>
                    <a:latin typeface="Gill Sans MT" panose="020B0502020104020203" pitchFamily="34" charset="0"/>
                  </a:rPr>
                  <a:t>soft state</a:t>
                </a:r>
                <a:r>
                  <a:rPr lang="en-US" sz="2000" dirty="0">
                    <a:solidFill>
                      <a:schemeClr val="bg1"/>
                    </a:solidFill>
                    <a:latin typeface="Gill Sans MT" panose="020B0502020104020203" pitchFamily="34" charset="0"/>
                  </a:rPr>
                  <a:t> lies in a thermally </a:t>
                </a:r>
                <a:r>
                  <a:rPr lang="en-US" sz="2000" b="1" dirty="0">
                    <a:solidFill>
                      <a:srgbClr val="FF0000"/>
                    </a:solidFill>
                    <a:latin typeface="Gill Sans MT" panose="020B0502020104020203" pitchFamily="34" charset="0"/>
                  </a:rPr>
                  <a:t>stable</a:t>
                </a:r>
                <a:r>
                  <a:rPr lang="en-US" sz="2000" dirty="0">
                    <a:solidFill>
                      <a:schemeClr val="bg1"/>
                    </a:solidFill>
                    <a:latin typeface="Gill Sans MT" panose="020B0502020104020203" pitchFamily="34" charset="0"/>
                  </a:rPr>
                  <a:t> branch of the stability curve</a:t>
                </a:r>
              </a:p>
              <a:p>
                <a:pPr algn="ctr"/>
                <a:r>
                  <a:rPr lang="en-US" sz="2000" dirty="0">
                    <a:solidFill>
                      <a:schemeClr val="bg1"/>
                    </a:solidFill>
                    <a:latin typeface="Gill Sans MT" panose="020B0502020104020203" pitchFamily="34" charset="0"/>
                  </a:rPr>
                  <a:t>If the physical properties of the wind do not change in the </a:t>
                </a:r>
                <a:r>
                  <a:rPr lang="en-US" sz="2000" b="1" dirty="0">
                    <a:solidFill>
                      <a:srgbClr val="00B0F0"/>
                    </a:solidFill>
                    <a:latin typeface="Gill Sans MT" panose="020B0502020104020203" pitchFamily="34" charset="0"/>
                  </a:rPr>
                  <a:t>hard state</a:t>
                </a:r>
                <a:r>
                  <a:rPr lang="en-US" sz="2000" dirty="0">
                    <a:solidFill>
                      <a:srgbClr val="00B0F0"/>
                    </a:solidFill>
                    <a:latin typeface="Gill Sans MT" panose="020B0502020104020203" pitchFamily="34" charset="0"/>
                  </a:rPr>
                  <a:t> </a:t>
                </a:r>
                <a:r>
                  <a:rPr lang="en-US" sz="2000" dirty="0">
                    <a:solidFill>
                      <a:schemeClr val="bg1"/>
                    </a:solidFill>
                    <a:latin typeface="Gill Sans MT" panose="020B0502020104020203" pitchFamily="34" charset="0"/>
                  </a:rPr>
                  <a:t>(</a:t>
                </a:r>
                <a14:m>
                  <m:oMath xmlns:m="http://schemas.openxmlformats.org/officeDocument/2006/math">
                    <m:r>
                      <a:rPr lang="en-US" sz="2000" i="1" dirty="0" smtClean="0">
                        <a:solidFill>
                          <a:schemeClr val="bg1"/>
                        </a:solidFill>
                        <a:latin typeface="Cambria Math" panose="02040503050406030204" pitchFamily="18" charset="0"/>
                      </a:rPr>
                      <m:t>𝑛</m:t>
                    </m:r>
                    <m:sSup>
                      <m:sSupPr>
                        <m:ctrlPr>
                          <a:rPr lang="en-US" sz="2000" i="1" dirty="0" smtClean="0">
                            <a:solidFill>
                              <a:schemeClr val="bg1"/>
                            </a:solidFill>
                            <a:latin typeface="Cambria Math" panose="02040503050406030204" pitchFamily="18" charset="0"/>
                          </a:rPr>
                        </m:ctrlPr>
                      </m:sSupPr>
                      <m:e>
                        <m:r>
                          <a:rPr lang="en-US" sz="2000" i="1" dirty="0" smtClean="0">
                            <a:solidFill>
                              <a:schemeClr val="bg1"/>
                            </a:solidFill>
                            <a:latin typeface="Cambria Math" panose="02040503050406030204" pitchFamily="18" charset="0"/>
                          </a:rPr>
                          <m:t>𝑟</m:t>
                        </m:r>
                      </m:e>
                      <m:sup>
                        <m:r>
                          <a:rPr lang="en-US" sz="2000" i="1" dirty="0" smtClean="0">
                            <a:solidFill>
                              <a:schemeClr val="bg1"/>
                            </a:solidFill>
                            <a:latin typeface="Cambria Math" panose="02040503050406030204" pitchFamily="18" charset="0"/>
                          </a:rPr>
                          <m:t>2</m:t>
                        </m:r>
                      </m:sup>
                    </m:sSup>
                    <m:r>
                      <a:rPr lang="en-US" sz="2000" i="1" dirty="0" smtClean="0">
                        <a:solidFill>
                          <a:schemeClr val="bg1"/>
                        </a:solidFill>
                        <a:latin typeface="Cambria Math" panose="02040503050406030204" pitchFamily="18" charset="0"/>
                      </a:rPr>
                      <m:t>=</m:t>
                    </m:r>
                    <m:r>
                      <a:rPr lang="en-US" sz="2000" i="1" dirty="0" smtClean="0">
                        <a:solidFill>
                          <a:schemeClr val="bg1"/>
                        </a:solidFill>
                        <a:latin typeface="Cambria Math" panose="02040503050406030204" pitchFamily="18" charset="0"/>
                      </a:rPr>
                      <m:t>𝑐𝑜𝑛𝑠𝑡</m:t>
                    </m:r>
                  </m:oMath>
                </a14:m>
                <a:r>
                  <a:rPr lang="en-US" sz="2000" dirty="0">
                    <a:solidFill>
                      <a:schemeClr val="bg1"/>
                    </a:solidFill>
                    <a:latin typeface="Gill Sans MT" panose="020B0502020104020203" pitchFamily="34" charset="0"/>
                  </a:rPr>
                  <a:t>), the different illuminating SED dramatically changes the curve, and the gas would now be in a thermally </a:t>
                </a:r>
                <a:r>
                  <a:rPr lang="en-US" sz="2000" b="1" dirty="0">
                    <a:solidFill>
                      <a:srgbClr val="00B0F0"/>
                    </a:solidFill>
                    <a:latin typeface="Gill Sans MT" panose="020B0502020104020203" pitchFamily="34" charset="0"/>
                  </a:rPr>
                  <a:t>unstable</a:t>
                </a:r>
                <a:r>
                  <a:rPr lang="en-US" sz="2000" dirty="0">
                    <a:solidFill>
                      <a:schemeClr val="bg1"/>
                    </a:solidFill>
                    <a:latin typeface="Gill Sans MT" panose="020B0502020104020203" pitchFamily="34" charset="0"/>
                  </a:rPr>
                  <a:t> branch</a:t>
                </a:r>
              </a:p>
              <a:p>
                <a:pPr algn="ctr"/>
                <a:r>
                  <a:rPr lang="en-US" sz="2000" dirty="0">
                    <a:solidFill>
                      <a:schemeClr val="bg1"/>
                    </a:solidFill>
                    <a:latin typeface="Gill Sans MT" panose="020B0502020104020203" pitchFamily="34" charset="0"/>
                  </a:rPr>
                  <a:t>(see also </a:t>
                </a:r>
                <a:r>
                  <a:rPr lang="en-US" sz="2000" dirty="0" err="1">
                    <a:solidFill>
                      <a:schemeClr val="bg1"/>
                    </a:solidFill>
                    <a:latin typeface="Gill Sans MT" panose="020B0502020104020203" pitchFamily="34" charset="0"/>
                  </a:rPr>
                  <a:t>Chakravorty</a:t>
                </a:r>
                <a:r>
                  <a:rPr lang="en-US" sz="2000" dirty="0">
                    <a:solidFill>
                      <a:schemeClr val="bg1"/>
                    </a:solidFill>
                    <a:latin typeface="Gill Sans MT" panose="020B0502020104020203" pitchFamily="34" charset="0"/>
                  </a:rPr>
                  <a:t>+ 2013, 2016; </a:t>
                </a:r>
                <a:r>
                  <a:rPr lang="en-US" sz="2000" dirty="0" err="1">
                    <a:solidFill>
                      <a:schemeClr val="bg1"/>
                    </a:solidFill>
                    <a:latin typeface="Gill Sans MT" panose="020B0502020104020203" pitchFamily="34" charset="0"/>
                  </a:rPr>
                  <a:t>Higginbottom</a:t>
                </a:r>
                <a:r>
                  <a:rPr lang="en-US" sz="2000" dirty="0">
                    <a:solidFill>
                      <a:schemeClr val="bg1"/>
                    </a:solidFill>
                    <a:latin typeface="Gill Sans MT" panose="020B0502020104020203" pitchFamily="34" charset="0"/>
                  </a:rPr>
                  <a:t>+ 2015, 2016 ; </a:t>
                </a:r>
                <a:r>
                  <a:rPr lang="en-US" sz="2000" dirty="0" err="1">
                    <a:solidFill>
                      <a:schemeClr val="bg1"/>
                    </a:solidFill>
                    <a:latin typeface="Gill Sans MT" panose="020B0502020104020203" pitchFamily="34" charset="0"/>
                  </a:rPr>
                  <a:t>Dyda</a:t>
                </a:r>
                <a:r>
                  <a:rPr lang="en-US" sz="2000" dirty="0">
                    <a:solidFill>
                      <a:schemeClr val="bg1"/>
                    </a:solidFill>
                    <a:latin typeface="Gill Sans MT" panose="020B0502020104020203" pitchFamily="34" charset="0"/>
                  </a:rPr>
                  <a:t>+ 2016)</a:t>
                </a:r>
                <a:endParaRPr lang="it-IT" sz="2000" dirty="0">
                  <a:solidFill>
                    <a:schemeClr val="bg1"/>
                  </a:solidFill>
                  <a:latin typeface="Gill Sans MT" panose="020B0502020104020203" pitchFamily="34" charset="0"/>
                </a:endParaRPr>
              </a:p>
            </p:txBody>
          </p:sp>
        </mc:Choice>
        <mc:Fallback xmlns="">
          <p:sp>
            <p:nvSpPr>
              <p:cNvPr id="7" name="Rettangolo 6"/>
              <p:cNvSpPr>
                <a:spLocks noRot="1" noChangeAspect="1" noMove="1" noResize="1" noEditPoints="1" noAdjustHandles="1" noChangeArrowheads="1" noChangeShapeType="1" noTextEdit="1"/>
              </p:cNvSpPr>
              <p:nvPr/>
            </p:nvSpPr>
            <p:spPr>
              <a:xfrm>
                <a:off x="78044" y="188640"/>
                <a:ext cx="5037385" cy="2862322"/>
              </a:xfrm>
              <a:prstGeom prst="rect">
                <a:avLst/>
              </a:prstGeom>
              <a:blipFill>
                <a:blip r:embed="rId4"/>
                <a:stretch>
                  <a:fillRect l="-363" t="-1279" r="-1574" b="-2985"/>
                </a:stretch>
              </a:blipFill>
            </p:spPr>
            <p:txBody>
              <a:bodyPr/>
              <a:lstStyle/>
              <a:p>
                <a:r>
                  <a:rPr lang="it-IT">
                    <a:noFill/>
                  </a:rPr>
                  <a:t> </a:t>
                </a:r>
              </a:p>
            </p:txBody>
          </p:sp>
        </mc:Fallback>
      </mc:AlternateContent>
      <p:sp>
        <p:nvSpPr>
          <p:cNvPr id="8" name="Rettangolo con angoli arrotondati 7"/>
          <p:cNvSpPr/>
          <p:nvPr/>
        </p:nvSpPr>
        <p:spPr>
          <a:xfrm>
            <a:off x="467544" y="3140968"/>
            <a:ext cx="1315976"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Bianchi+ 17</a:t>
            </a:r>
            <a:endParaRPr lang="it-IT" sz="1400" b="1" dirty="0">
              <a:latin typeface="Gill Sans MT" panose="020B0502020104020203" pitchFamily="34" charset="0"/>
            </a:endParaRPr>
          </a:p>
        </p:txBody>
      </p:sp>
      <p:sp>
        <p:nvSpPr>
          <p:cNvPr id="9" name="Rettangolo 8"/>
          <p:cNvSpPr/>
          <p:nvPr/>
        </p:nvSpPr>
        <p:spPr>
          <a:xfrm>
            <a:off x="4067944" y="4370328"/>
            <a:ext cx="4877436" cy="1938992"/>
          </a:xfrm>
          <a:prstGeom prst="rect">
            <a:avLst/>
          </a:prstGeom>
          <a:noFill/>
        </p:spPr>
        <p:txBody>
          <a:bodyPr wrap="square">
            <a:spAutoFit/>
          </a:bodyPr>
          <a:lstStyle/>
          <a:p>
            <a:pPr algn="ctr"/>
            <a:r>
              <a:rPr lang="it-IT" sz="2000" dirty="0" err="1">
                <a:solidFill>
                  <a:schemeClr val="bg1"/>
                </a:solidFill>
                <a:latin typeface="Gill Sans MT" panose="020B0502020104020203" pitchFamily="34" charset="0"/>
              </a:rPr>
              <a:t>All</a:t>
            </a:r>
            <a:r>
              <a:rPr lang="it-IT" sz="2000" dirty="0">
                <a:solidFill>
                  <a:schemeClr val="bg1"/>
                </a:solidFill>
                <a:latin typeface="Gill Sans MT" panose="020B0502020104020203" pitchFamily="34" charset="0"/>
              </a:rPr>
              <a:t> the </a:t>
            </a:r>
            <a:r>
              <a:rPr lang="it-IT" sz="2000" dirty="0" err="1">
                <a:solidFill>
                  <a:schemeClr val="bg1"/>
                </a:solidFill>
                <a:latin typeface="Gill Sans MT" panose="020B0502020104020203" pitchFamily="34" charset="0"/>
              </a:rPr>
              <a:t>ionisation</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parameters</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dominated</a:t>
            </a:r>
            <a:r>
              <a:rPr lang="it-IT" sz="2000" dirty="0">
                <a:solidFill>
                  <a:schemeClr val="bg1"/>
                </a:solidFill>
                <a:latin typeface="Gill Sans MT" panose="020B0502020104020203" pitchFamily="34" charset="0"/>
              </a:rPr>
              <a:t> by Fe </a:t>
            </a:r>
            <a:r>
              <a:rPr lang="it-IT" sz="2000" cap="small" dirty="0">
                <a:solidFill>
                  <a:schemeClr val="bg1"/>
                </a:solidFill>
                <a:latin typeface="Gill Sans MT" panose="020B0502020104020203" pitchFamily="34" charset="0"/>
              </a:rPr>
              <a:t>xxv</a:t>
            </a:r>
            <a:r>
              <a:rPr lang="it-IT" sz="2000" dirty="0">
                <a:solidFill>
                  <a:schemeClr val="bg1"/>
                </a:solidFill>
                <a:latin typeface="Gill Sans MT" panose="020B0502020104020203" pitchFamily="34" charset="0"/>
              </a:rPr>
              <a:t> and Fe </a:t>
            </a:r>
            <a:r>
              <a:rPr lang="it-IT" sz="2000" cap="small" dirty="0">
                <a:solidFill>
                  <a:schemeClr val="bg1"/>
                </a:solidFill>
                <a:latin typeface="Gill Sans MT" panose="020B0502020104020203" pitchFamily="34" charset="0"/>
              </a:rPr>
              <a:t>xxvi</a:t>
            </a:r>
            <a:r>
              <a:rPr lang="it-IT" sz="2000" dirty="0">
                <a:solidFill>
                  <a:schemeClr val="bg1"/>
                </a:solidFill>
                <a:latin typeface="Gill Sans MT" panose="020B0502020104020203" pitchFamily="34" charset="0"/>
              </a:rPr>
              <a:t> are in a </a:t>
            </a:r>
            <a:r>
              <a:rPr lang="it-IT" sz="2000" dirty="0" err="1">
                <a:solidFill>
                  <a:schemeClr val="bg1"/>
                </a:solidFill>
                <a:latin typeface="Gill Sans MT" panose="020B0502020104020203" pitchFamily="34" charset="0"/>
              </a:rPr>
              <a:t>stable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branch</a:t>
            </a:r>
            <a:r>
              <a:rPr lang="it-IT" sz="2000" dirty="0">
                <a:solidFill>
                  <a:schemeClr val="bg1"/>
                </a:solidFill>
                <a:latin typeface="Gill Sans MT" panose="020B0502020104020203" pitchFamily="34" charset="0"/>
              </a:rPr>
              <a:t> of the </a:t>
            </a:r>
            <a:r>
              <a:rPr lang="it-IT" sz="2000" dirty="0" err="1">
                <a:solidFill>
                  <a:schemeClr val="bg1"/>
                </a:solidFill>
                <a:latin typeface="Gill Sans MT" panose="020B0502020104020203" pitchFamily="34" charset="0"/>
              </a:rPr>
              <a:t>stability</a:t>
            </a:r>
            <a:r>
              <a:rPr lang="it-IT" sz="2000" dirty="0">
                <a:solidFill>
                  <a:schemeClr val="bg1"/>
                </a:solidFill>
                <a:latin typeface="Gill Sans MT" panose="020B0502020104020203" pitchFamily="34" charset="0"/>
              </a:rPr>
              <a:t> curve in the soft state, </a:t>
            </a:r>
            <a:r>
              <a:rPr lang="it-IT" sz="2000" dirty="0" err="1">
                <a:solidFill>
                  <a:schemeClr val="bg1"/>
                </a:solidFill>
                <a:latin typeface="Gill Sans MT" panose="020B0502020104020203" pitchFamily="34" charset="0"/>
              </a:rPr>
              <a:t>while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they</a:t>
            </a:r>
            <a:r>
              <a:rPr lang="it-IT" sz="2000" dirty="0">
                <a:solidFill>
                  <a:schemeClr val="bg1"/>
                </a:solidFill>
                <a:latin typeface="Gill Sans MT" panose="020B0502020104020203" pitchFamily="34" charset="0"/>
              </a:rPr>
              <a:t> are </a:t>
            </a:r>
            <a:r>
              <a:rPr lang="it-IT" sz="2000" dirty="0" err="1">
                <a:solidFill>
                  <a:schemeClr val="bg1"/>
                </a:solidFill>
                <a:latin typeface="Gill Sans MT" panose="020B0502020104020203" pitchFamily="34" charset="0"/>
              </a:rPr>
              <a:t>all</a:t>
            </a:r>
            <a:r>
              <a:rPr lang="it-IT" sz="2000" dirty="0">
                <a:solidFill>
                  <a:schemeClr val="bg1"/>
                </a:solidFill>
                <a:latin typeface="Gill Sans MT" panose="020B0502020104020203" pitchFamily="34" charset="0"/>
              </a:rPr>
              <a:t> in </a:t>
            </a:r>
            <a:r>
              <a:rPr lang="it-IT" sz="2000" dirty="0" err="1">
                <a:solidFill>
                  <a:schemeClr val="bg1"/>
                </a:solidFill>
                <a:latin typeface="Gill Sans MT" panose="020B0502020104020203" pitchFamily="34" charset="0"/>
              </a:rPr>
              <a:t>unstable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branches</a:t>
            </a:r>
            <a:r>
              <a:rPr lang="it-IT" sz="2000" dirty="0">
                <a:solidFill>
                  <a:schemeClr val="bg1"/>
                </a:solidFill>
                <a:latin typeface="Gill Sans MT" panose="020B0502020104020203" pitchFamily="34" charset="0"/>
              </a:rPr>
              <a:t> for the hard state: </a:t>
            </a:r>
            <a:r>
              <a:rPr lang="it-IT" sz="2000" b="1" dirty="0">
                <a:solidFill>
                  <a:srgbClr val="FFC000"/>
                </a:solidFill>
                <a:latin typeface="Gill Sans MT" panose="020B0502020104020203" pitchFamily="34" charset="0"/>
              </a:rPr>
              <a:t>the </a:t>
            </a:r>
            <a:r>
              <a:rPr lang="it-IT" sz="2000" b="1" dirty="0" err="1">
                <a:solidFill>
                  <a:srgbClr val="FFC000"/>
                </a:solidFill>
                <a:latin typeface="Gill Sans MT" panose="020B0502020104020203" pitchFamily="34" charset="0"/>
              </a:rPr>
              <a:t>absorption</a:t>
            </a:r>
            <a:r>
              <a:rPr lang="it-IT" sz="2000" b="1" dirty="0">
                <a:solidFill>
                  <a:srgbClr val="FFC000"/>
                </a:solidFill>
                <a:latin typeface="Gill Sans MT" panose="020B0502020104020203" pitchFamily="34" charset="0"/>
              </a:rPr>
              <a:t> features are </a:t>
            </a:r>
            <a:r>
              <a:rPr lang="it-IT" sz="2000" b="1" dirty="0" err="1">
                <a:solidFill>
                  <a:srgbClr val="FFC000"/>
                </a:solidFill>
                <a:latin typeface="Gill Sans MT" panose="020B0502020104020203" pitchFamily="34" charset="0"/>
              </a:rPr>
              <a:t>expected</a:t>
            </a:r>
            <a:r>
              <a:rPr lang="it-IT" sz="2000" b="1" dirty="0">
                <a:solidFill>
                  <a:srgbClr val="FFC000"/>
                </a:solidFill>
                <a:latin typeface="Gill Sans MT" panose="020B0502020104020203" pitchFamily="34" charset="0"/>
              </a:rPr>
              <a:t> to </a:t>
            </a:r>
            <a:r>
              <a:rPr lang="it-IT" sz="2000" b="1" dirty="0" err="1">
                <a:solidFill>
                  <a:srgbClr val="FFC000"/>
                </a:solidFill>
                <a:latin typeface="Gill Sans MT" panose="020B0502020104020203" pitchFamily="34" charset="0"/>
              </a:rPr>
              <a:t>disappear</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as</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observed</a:t>
            </a:r>
            <a:endParaRPr lang="it-IT" sz="2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4077198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2924944"/>
            <a:ext cx="3809685" cy="3809685"/>
          </a:xfrm>
          <a:prstGeom prst="rect">
            <a:avLst/>
          </a:prstGeom>
        </p:spPr>
      </p:pic>
      <p:sp>
        <p:nvSpPr>
          <p:cNvPr id="5" name="Rettangolo con angoli arrotondati 4"/>
          <p:cNvSpPr/>
          <p:nvPr/>
        </p:nvSpPr>
        <p:spPr>
          <a:xfrm>
            <a:off x="5364088" y="2636912"/>
            <a:ext cx="1335082"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Bianchi+ 17</a:t>
            </a:r>
            <a:endParaRPr lang="it-IT" sz="1400" b="1"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6" name="Rettangolo 5"/>
              <p:cNvSpPr/>
              <p:nvPr/>
            </p:nvSpPr>
            <p:spPr>
              <a:xfrm>
                <a:off x="2355479" y="122699"/>
                <a:ext cx="6336704" cy="677108"/>
              </a:xfrm>
              <a:prstGeom prst="rect">
                <a:avLst/>
              </a:prstGeom>
            </p:spPr>
            <p:txBody>
              <a:bodyPr wrap="square">
                <a:spAutoFit/>
              </a:bodyPr>
              <a:lstStyle/>
              <a:p>
                <a:r>
                  <a:rPr lang="en-US" b="1" cap="small" dirty="0">
                    <a:solidFill>
                      <a:srgbClr val="FFC000"/>
                    </a:solidFill>
                    <a:latin typeface="Gill Sans MT" panose="020B0502020104020203" pitchFamily="34" charset="0"/>
                  </a:rPr>
                  <a:t>Toy Model</a:t>
                </a:r>
              </a:p>
              <a:p>
                <a:r>
                  <a:rPr lang="en-US" sz="2000" b="1" dirty="0">
                    <a:solidFill>
                      <a:schemeClr val="bg1"/>
                    </a:solidFill>
                    <a:latin typeface="Gill Sans MT" panose="020B0502020104020203" pitchFamily="34" charset="0"/>
                  </a:rPr>
                  <a:t>Static cloud (</a:t>
                </a:r>
                <a14:m>
                  <m:oMath xmlns:m="http://schemas.openxmlformats.org/officeDocument/2006/math">
                    <m:r>
                      <a:rPr lang="en-US" sz="2000" b="1" i="1" dirty="0" smtClean="0">
                        <a:solidFill>
                          <a:schemeClr val="bg1"/>
                        </a:solidFill>
                        <a:latin typeface="Cambria Math" panose="02040503050406030204" pitchFamily="18" charset="0"/>
                      </a:rPr>
                      <m:t>𝒗</m:t>
                    </m:r>
                    <m:r>
                      <a:rPr lang="en-US" sz="2000" b="1" i="1" dirty="0" smtClean="0">
                        <a:solidFill>
                          <a:schemeClr val="bg1"/>
                        </a:solidFill>
                        <a:latin typeface="Cambria Math" panose="02040503050406030204" pitchFamily="18" charset="0"/>
                      </a:rPr>
                      <m:t>=</m:t>
                    </m:r>
                    <m:r>
                      <a:rPr lang="en-US" sz="2000" b="1" i="1" dirty="0" smtClean="0">
                        <a:solidFill>
                          <a:schemeClr val="bg1"/>
                        </a:solidFill>
                        <a:latin typeface="Cambria Math" panose="02040503050406030204" pitchFamily="18" charset="0"/>
                      </a:rPr>
                      <m:t>𝟎</m:t>
                    </m:r>
                  </m:oMath>
                </a14:m>
                <a:r>
                  <a:rPr lang="en-US" sz="2000" b="1" dirty="0">
                    <a:solidFill>
                      <a:schemeClr val="bg1"/>
                    </a:solidFill>
                    <a:latin typeface="Gill Sans MT" panose="020B0502020104020203" pitchFamily="34" charset="0"/>
                  </a:rPr>
                  <a:t>) at distance </a:t>
                </a:r>
                <a14:m>
                  <m:oMath xmlns:m="http://schemas.openxmlformats.org/officeDocument/2006/math">
                    <m:r>
                      <a:rPr lang="en-US" sz="2000" b="1" i="1" dirty="0" smtClean="0">
                        <a:solidFill>
                          <a:schemeClr val="bg1"/>
                        </a:solidFill>
                        <a:latin typeface="Cambria Math" panose="02040503050406030204" pitchFamily="18" charset="0"/>
                      </a:rPr>
                      <m:t>𝒓</m:t>
                    </m:r>
                  </m:oMath>
                </a14:m>
                <a:r>
                  <a:rPr lang="en-US" sz="2000" b="1" dirty="0">
                    <a:solidFill>
                      <a:schemeClr val="bg1"/>
                    </a:solidFill>
                    <a:latin typeface="Gill Sans MT" panose="020B0502020104020203" pitchFamily="34" charset="0"/>
                  </a:rPr>
                  <a:t>, not replenished</a:t>
                </a:r>
                <a:endParaRPr lang="it-IT" sz="2000" b="1" dirty="0">
                  <a:solidFill>
                    <a:schemeClr val="bg1"/>
                  </a:solidFill>
                  <a:latin typeface="Gill Sans MT" panose="020B0502020104020203" pitchFamily="34" charset="0"/>
                </a:endParaRPr>
              </a:p>
            </p:txBody>
          </p:sp>
        </mc:Choice>
        <mc:Fallback xmlns="">
          <p:sp>
            <p:nvSpPr>
              <p:cNvPr id="6" name="Rettangolo 5"/>
              <p:cNvSpPr>
                <a:spLocks noRot="1" noChangeAspect="1" noMove="1" noResize="1" noEditPoints="1" noAdjustHandles="1" noChangeArrowheads="1" noChangeShapeType="1" noTextEdit="1"/>
              </p:cNvSpPr>
              <p:nvPr/>
            </p:nvSpPr>
            <p:spPr>
              <a:xfrm>
                <a:off x="2355479" y="122699"/>
                <a:ext cx="6336704" cy="677108"/>
              </a:xfrm>
              <a:prstGeom prst="rect">
                <a:avLst/>
              </a:prstGeom>
              <a:blipFill>
                <a:blip r:embed="rId3"/>
                <a:stretch>
                  <a:fillRect l="-962" t="-4505" b="-15315"/>
                </a:stretch>
              </a:blipFill>
            </p:spPr>
            <p:txBody>
              <a:bodyPr/>
              <a:lstStyle/>
              <a:p>
                <a:r>
                  <a:rPr lang="it-IT">
                    <a:noFill/>
                  </a:rPr>
                  <a:t> </a:t>
                </a:r>
              </a:p>
            </p:txBody>
          </p:sp>
        </mc:Fallback>
      </mc:AlternateContent>
      <p:pic>
        <p:nvPicPr>
          <p:cNvPr id="7" name="Immagine 6"/>
          <p:cNvPicPr>
            <a:picLocks noChangeAspect="1"/>
          </p:cNvPicPr>
          <p:nvPr/>
        </p:nvPicPr>
        <p:blipFill>
          <a:blip r:embed="rId4"/>
          <a:stretch>
            <a:fillRect/>
          </a:stretch>
        </p:blipFill>
        <p:spPr>
          <a:xfrm>
            <a:off x="22366" y="188640"/>
            <a:ext cx="2483768" cy="23654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mc:AlternateContent xmlns:mc="http://schemas.openxmlformats.org/markup-compatibility/2006" xmlns:a14="http://schemas.microsoft.com/office/drawing/2010/main">
        <mc:Choice Requires="a14">
          <p:sp>
            <p:nvSpPr>
              <p:cNvPr id="8" name="Rettangolo 7"/>
              <p:cNvSpPr/>
              <p:nvPr/>
            </p:nvSpPr>
            <p:spPr>
              <a:xfrm>
                <a:off x="2615883" y="875244"/>
                <a:ext cx="6399444" cy="1323439"/>
              </a:xfrm>
              <a:prstGeom prst="rect">
                <a:avLst/>
              </a:prstGeom>
            </p:spPr>
            <p:txBody>
              <a:bodyPr wrap="square">
                <a:spAutoFit/>
              </a:bodyPr>
              <a:lstStyle/>
              <a:p>
                <a:pPr algn="ctr"/>
                <a:r>
                  <a:rPr lang="it-IT" sz="2000" dirty="0" err="1">
                    <a:solidFill>
                      <a:schemeClr val="bg1"/>
                    </a:solidFill>
                    <a:latin typeface="Gill Sans MT" panose="020B0502020104020203" pitchFamily="34" charset="0"/>
                  </a:rPr>
                  <a:t>After</a:t>
                </a:r>
                <a:r>
                  <a:rPr lang="it-IT" sz="2000" dirty="0">
                    <a:solidFill>
                      <a:schemeClr val="bg1"/>
                    </a:solidFill>
                    <a:latin typeface="Gill Sans MT" panose="020B0502020104020203" pitchFamily="34" charset="0"/>
                  </a:rPr>
                  <a:t> the </a:t>
                </a:r>
                <a:r>
                  <a:rPr lang="it-IT" sz="2000" dirty="0" err="1">
                    <a:solidFill>
                      <a:schemeClr val="bg1"/>
                    </a:solidFill>
                    <a:latin typeface="Gill Sans MT" panose="020B0502020104020203" pitchFamily="34" charset="0"/>
                  </a:rPr>
                  <a:t>transition</a:t>
                </a:r>
                <a:r>
                  <a:rPr lang="it-IT" sz="2000" dirty="0">
                    <a:solidFill>
                      <a:schemeClr val="bg1"/>
                    </a:solidFill>
                    <a:latin typeface="Gill Sans MT" panose="020B0502020104020203" pitchFamily="34" charset="0"/>
                  </a:rPr>
                  <a:t> from the soft to the hard state, the gas </a:t>
                </a:r>
                <a:r>
                  <a:rPr lang="it-IT" sz="2000" dirty="0" err="1">
                    <a:solidFill>
                      <a:srgbClr val="FFC000"/>
                    </a:solidFill>
                    <a:latin typeface="Gill Sans MT" panose="020B0502020104020203" pitchFamily="34" charset="0"/>
                  </a:rPr>
                  <a:t>instantaneously</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moves</a:t>
                </a:r>
                <a:r>
                  <a:rPr lang="it-IT" sz="2000" dirty="0">
                    <a:solidFill>
                      <a:schemeClr val="bg1"/>
                    </a:solidFill>
                    <a:latin typeface="Gill Sans MT" panose="020B0502020104020203" pitchFamily="34" charset="0"/>
                  </a:rPr>
                  <a:t> to the new </a:t>
                </a:r>
                <a:r>
                  <a:rPr lang="it-IT" sz="2000" dirty="0" err="1">
                    <a:solidFill>
                      <a:schemeClr val="bg1"/>
                    </a:solidFill>
                    <a:latin typeface="Gill Sans MT" panose="020B0502020104020203" pitchFamily="34" charset="0"/>
                  </a:rPr>
                  <a:t>equilibrium</a:t>
                </a:r>
                <a:r>
                  <a:rPr lang="it-IT" sz="2000" dirty="0">
                    <a:solidFill>
                      <a:schemeClr val="bg1"/>
                    </a:solidFill>
                    <a:latin typeface="Gill Sans MT" panose="020B0502020104020203" pitchFamily="34" charset="0"/>
                  </a:rPr>
                  <a:t> state (</a:t>
                </a:r>
                <a:r>
                  <a:rPr lang="it-IT" sz="2000" dirty="0" err="1">
                    <a:solidFill>
                      <a:schemeClr val="bg1"/>
                    </a:solidFill>
                    <a:latin typeface="Gill Sans MT" panose="020B0502020104020203" pitchFamily="34" charset="0"/>
                  </a:rPr>
                  <a:t>recombination</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ionization</a:t>
                </a:r>
                <a:r>
                  <a:rPr lang="it-IT" sz="2000" dirty="0">
                    <a:solidFill>
                      <a:schemeClr val="bg1"/>
                    </a:solidFill>
                    <a:latin typeface="Gill Sans MT" panose="020B0502020104020203" pitchFamily="34" charset="0"/>
                  </a:rPr>
                  <a:t> and </a:t>
                </a:r>
                <a:r>
                  <a:rPr lang="it-IT" sz="2000" dirty="0" err="1">
                    <a:solidFill>
                      <a:schemeClr val="bg1"/>
                    </a:solidFill>
                    <a:latin typeface="Gill Sans MT" panose="020B0502020104020203" pitchFamily="34" charset="0"/>
                  </a:rPr>
                  <a:t>thermal</a:t>
                </a:r>
                <a:r>
                  <a:rPr lang="it-IT" sz="2000" dirty="0">
                    <a:solidFill>
                      <a:schemeClr val="bg1"/>
                    </a:solidFill>
                    <a:latin typeface="Gill Sans MT" panose="020B0502020104020203" pitchFamily="34" charset="0"/>
                  </a:rPr>
                  <a:t> time-</a:t>
                </a:r>
                <a:r>
                  <a:rPr lang="it-IT" sz="2000" dirty="0" err="1">
                    <a:solidFill>
                      <a:schemeClr val="bg1"/>
                    </a:solidFill>
                    <a:latin typeface="Gill Sans MT" panose="020B0502020104020203" pitchFamily="34" charset="0"/>
                  </a:rPr>
                  <a:t>scales</a:t>
                </a:r>
                <a:r>
                  <a:rPr lang="it-IT" sz="2000" dirty="0">
                    <a:solidFill>
                      <a:schemeClr val="bg1"/>
                    </a:solidFill>
                    <a:latin typeface="Gill Sans MT" panose="020B0502020104020203" pitchFamily="34" charset="0"/>
                  </a:rPr>
                  <a:t> are </a:t>
                </a:r>
                <a:r>
                  <a:rPr lang="it-IT" sz="2000" dirty="0" err="1">
                    <a:solidFill>
                      <a:schemeClr val="bg1"/>
                    </a:solidFill>
                    <a:latin typeface="Gill Sans MT" panose="020B0502020104020203" pitchFamily="34" charset="0"/>
                  </a:rPr>
                  <a:t>less</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than</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tens</a:t>
                </a:r>
                <a:r>
                  <a:rPr lang="it-IT" sz="2000" dirty="0">
                    <a:solidFill>
                      <a:schemeClr val="bg1"/>
                    </a:solidFill>
                    <a:latin typeface="Gill Sans MT" panose="020B0502020104020203" pitchFamily="34" charset="0"/>
                  </a:rPr>
                  <a:t> of seconds): </a:t>
                </a:r>
                <a14:m>
                  <m:oMath xmlns:m="http://schemas.openxmlformats.org/officeDocument/2006/math">
                    <m:r>
                      <a:rPr lang="it-IT" sz="2000" i="1" dirty="0" smtClean="0">
                        <a:solidFill>
                          <a:srgbClr val="FFC000"/>
                        </a:solidFill>
                        <a:latin typeface="Cambria Math" panose="02040503050406030204" pitchFamily="18" charset="0"/>
                      </a:rPr>
                      <m:t>𝑛</m:t>
                    </m:r>
                  </m:oMath>
                </a14:m>
                <a:r>
                  <a:rPr lang="it-IT" sz="2000" dirty="0">
                    <a:solidFill>
                      <a:srgbClr val="FFC000"/>
                    </a:solidFill>
                    <a:latin typeface="Gill Sans MT" panose="020B0502020104020203" pitchFamily="34" charset="0"/>
                  </a:rPr>
                  <a:t> and </a:t>
                </a:r>
                <a14:m>
                  <m:oMath xmlns:m="http://schemas.openxmlformats.org/officeDocument/2006/math">
                    <m:r>
                      <a:rPr lang="it-IT" sz="2000" i="1" dirty="0" smtClean="0">
                        <a:solidFill>
                          <a:srgbClr val="FFC000"/>
                        </a:solidFill>
                        <a:latin typeface="Cambria Math" panose="02040503050406030204" pitchFamily="18" charset="0"/>
                      </a:rPr>
                      <m:t>𝑟</m:t>
                    </m:r>
                  </m:oMath>
                </a14:m>
                <a:r>
                  <a:rPr lang="it-IT" sz="2000" dirty="0">
                    <a:solidFill>
                      <a:srgbClr val="FFC000"/>
                    </a:solidFill>
                    <a:latin typeface="Gill Sans MT" panose="020B0502020104020203" pitchFamily="34" charset="0"/>
                  </a:rPr>
                  <a:t> can be </a:t>
                </a:r>
                <a:r>
                  <a:rPr lang="it-IT" sz="2000" dirty="0" err="1">
                    <a:solidFill>
                      <a:srgbClr val="FFC000"/>
                    </a:solidFill>
                    <a:latin typeface="Gill Sans MT" panose="020B0502020104020203" pitchFamily="34" charset="0"/>
                  </a:rPr>
                  <a:t>assumed</a:t>
                </a:r>
                <a:r>
                  <a:rPr lang="it-IT" sz="2000" dirty="0">
                    <a:solidFill>
                      <a:srgbClr val="FFC000"/>
                    </a:solidFill>
                    <a:latin typeface="Gill Sans MT" panose="020B0502020104020203" pitchFamily="34" charset="0"/>
                  </a:rPr>
                  <a:t> </a:t>
                </a:r>
                <a:r>
                  <a:rPr lang="it-IT" sz="2000" dirty="0" err="1">
                    <a:solidFill>
                      <a:srgbClr val="FFC000"/>
                    </a:solidFill>
                    <a:latin typeface="Gill Sans MT" panose="020B0502020104020203" pitchFamily="34" charset="0"/>
                  </a:rPr>
                  <a:t>constant</a:t>
                </a:r>
                <a:endParaRPr lang="it-IT" sz="2000" dirty="0">
                  <a:solidFill>
                    <a:schemeClr val="bg1"/>
                  </a:solidFill>
                  <a:latin typeface="Gill Sans MT" panose="020B0502020104020203" pitchFamily="34" charset="0"/>
                </a:endParaRPr>
              </a:p>
            </p:txBody>
          </p:sp>
        </mc:Choice>
        <mc:Fallback xmlns="">
          <p:sp>
            <p:nvSpPr>
              <p:cNvPr id="8" name="Rettangolo 7"/>
              <p:cNvSpPr>
                <a:spLocks noRot="1" noChangeAspect="1" noMove="1" noResize="1" noEditPoints="1" noAdjustHandles="1" noChangeArrowheads="1" noChangeShapeType="1" noTextEdit="1"/>
              </p:cNvSpPr>
              <p:nvPr/>
            </p:nvSpPr>
            <p:spPr>
              <a:xfrm>
                <a:off x="2615883" y="875244"/>
                <a:ext cx="6399444" cy="1323439"/>
              </a:xfrm>
              <a:prstGeom prst="rect">
                <a:avLst/>
              </a:prstGeom>
              <a:blipFill>
                <a:blip r:embed="rId5"/>
                <a:stretch>
                  <a:fillRect t="-2765" r="-667" b="-737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Rettangolo 8"/>
              <p:cNvSpPr/>
              <p:nvPr/>
            </p:nvSpPr>
            <p:spPr>
              <a:xfrm>
                <a:off x="338487" y="3573016"/>
                <a:ext cx="4335294" cy="2631490"/>
              </a:xfrm>
              <a:prstGeom prst="rect">
                <a:avLst/>
              </a:prstGeom>
            </p:spPr>
            <p:txBody>
              <a:bodyPr wrap="square">
                <a:spAutoFit/>
              </a:bodyPr>
              <a:lstStyle/>
              <a:p>
                <a:pPr algn="ctr"/>
                <a:r>
                  <a:rPr lang="it-IT" sz="2000" dirty="0">
                    <a:solidFill>
                      <a:schemeClr val="bg1"/>
                    </a:solidFill>
                    <a:latin typeface="Gill Sans MT" panose="020B0502020104020203" pitchFamily="34" charset="0"/>
                  </a:rPr>
                  <a:t>The new </a:t>
                </a:r>
                <a:r>
                  <a:rPr lang="it-IT" sz="2000" dirty="0" err="1">
                    <a:solidFill>
                      <a:schemeClr val="bg1"/>
                    </a:solidFill>
                    <a:latin typeface="Gill Sans MT" panose="020B0502020104020203" pitchFamily="34" charset="0"/>
                  </a:rPr>
                  <a:t>equilibrium</a:t>
                </a:r>
                <a:r>
                  <a:rPr lang="it-IT" sz="2000" dirty="0">
                    <a:solidFill>
                      <a:schemeClr val="bg1"/>
                    </a:solidFill>
                    <a:latin typeface="Gill Sans MT" panose="020B0502020104020203" pitchFamily="34" charset="0"/>
                  </a:rPr>
                  <a:t> state </a:t>
                </a:r>
                <a:r>
                  <a:rPr lang="it-IT" sz="2000" dirty="0" err="1">
                    <a:solidFill>
                      <a:schemeClr val="bg1"/>
                    </a:solidFill>
                    <a:latin typeface="Gill Sans MT" panose="020B0502020104020203" pitchFamily="34" charset="0"/>
                  </a:rPr>
                  <a:t>is</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unstable</a:t>
                </a:r>
                <a:r>
                  <a:rPr lang="it-IT" sz="2000" dirty="0">
                    <a:solidFill>
                      <a:schemeClr val="bg1"/>
                    </a:solidFill>
                    <a:latin typeface="Gill Sans MT" panose="020B0502020104020203" pitchFamily="34" charset="0"/>
                  </a:rPr>
                  <a:t>, and </a:t>
                </a:r>
                <a:r>
                  <a:rPr lang="it-IT" sz="2000" dirty="0" err="1">
                    <a:solidFill>
                      <a:schemeClr val="bg1"/>
                    </a:solidFill>
                    <a:latin typeface="Gill Sans MT" panose="020B0502020104020203" pitchFamily="34" charset="0"/>
                  </a:rPr>
                  <a:t>any</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perturbation</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will</a:t>
                </a:r>
                <a:r>
                  <a:rPr lang="it-IT" sz="2000" dirty="0">
                    <a:solidFill>
                      <a:schemeClr val="bg1"/>
                    </a:solidFill>
                    <a:latin typeface="Gill Sans MT" panose="020B0502020104020203" pitchFamily="34" charset="0"/>
                  </a:rPr>
                  <a:t> make the gas migrate to a </a:t>
                </a:r>
                <a:r>
                  <a:rPr lang="it-IT" sz="2000" dirty="0" err="1">
                    <a:solidFill>
                      <a:schemeClr val="bg1"/>
                    </a:solidFill>
                    <a:latin typeface="Gill Sans MT" panose="020B0502020104020203" pitchFamily="34" charset="0"/>
                  </a:rPr>
                  <a:t>stable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solution</a:t>
                </a:r>
                <a:r>
                  <a:rPr lang="it-IT" sz="2000" dirty="0">
                    <a:solidFill>
                      <a:schemeClr val="bg1"/>
                    </a:solidFill>
                    <a:latin typeface="Gill Sans MT" panose="020B0502020104020203" pitchFamily="34" charset="0"/>
                  </a:rPr>
                  <a:t> in </a:t>
                </a:r>
                <a:r>
                  <a:rPr lang="it-IT" sz="2000" dirty="0" err="1">
                    <a:solidFill>
                      <a:schemeClr val="bg1"/>
                    </a:solidFill>
                    <a:latin typeface="Gill Sans MT" panose="020B0502020104020203" pitchFamily="34" charset="0"/>
                  </a:rPr>
                  <a:t>few</a:t>
                </a:r>
                <a:r>
                  <a:rPr lang="it-IT" sz="2000" dirty="0">
                    <a:solidFill>
                      <a:schemeClr val="bg1"/>
                    </a:solidFill>
                    <a:latin typeface="Gill Sans MT" panose="020B0502020104020203" pitchFamily="34" charset="0"/>
                  </a:rPr>
                  <a:t> hours (</a:t>
                </a:r>
                <a:r>
                  <a:rPr lang="it-IT" sz="2000" dirty="0" err="1">
                    <a:solidFill>
                      <a:schemeClr val="bg1"/>
                    </a:solidFill>
                    <a:latin typeface="Gill Sans MT" panose="020B0502020104020203" pitchFamily="34" charset="0"/>
                  </a:rPr>
                  <a:t>dynamical</a:t>
                </a:r>
                <a:r>
                  <a:rPr lang="it-IT" sz="2000" dirty="0">
                    <a:solidFill>
                      <a:schemeClr val="bg1"/>
                    </a:solidFill>
                    <a:latin typeface="Gill Sans MT" panose="020B0502020104020203" pitchFamily="34" charset="0"/>
                  </a:rPr>
                  <a:t> time-scale)</a:t>
                </a:r>
              </a:p>
              <a:p>
                <a:pPr algn="ctr">
                  <a:spcBef>
                    <a:spcPts val="600"/>
                  </a:spcBef>
                </a:pPr>
                <a:r>
                  <a:rPr lang="it-IT" sz="2000" dirty="0" err="1">
                    <a:solidFill>
                      <a:schemeClr val="bg1"/>
                    </a:solidFill>
                    <a:latin typeface="Gill Sans MT" panose="020B0502020104020203" pitchFamily="34" charset="0"/>
                  </a:rPr>
                  <a:t>Assuming</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that</a:t>
                </a:r>
                <a:r>
                  <a:rPr lang="it-IT" sz="2000" dirty="0">
                    <a:solidFill>
                      <a:schemeClr val="bg1"/>
                    </a:solidFill>
                    <a:latin typeface="Gill Sans MT" panose="020B0502020104020203" pitchFamily="34" charset="0"/>
                  </a:rPr>
                  <a:t> </a:t>
                </a:r>
                <a14:m>
                  <m:oMath xmlns:m="http://schemas.openxmlformats.org/officeDocument/2006/math">
                    <m:r>
                      <a:rPr lang="it-IT" sz="2000" i="1" dirty="0" smtClean="0">
                        <a:solidFill>
                          <a:schemeClr val="bg1"/>
                        </a:solidFill>
                        <a:latin typeface="Cambria Math" panose="02040503050406030204" pitchFamily="18" charset="0"/>
                      </a:rPr>
                      <m:t>𝑟</m:t>
                    </m:r>
                  </m:oMath>
                </a14:m>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will</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not</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change</a:t>
                </a:r>
                <a:r>
                  <a:rPr lang="it-IT" sz="2000" dirty="0">
                    <a:solidFill>
                      <a:schemeClr val="bg1"/>
                    </a:solidFill>
                    <a:latin typeface="Gill Sans MT" panose="020B0502020104020203" pitchFamily="34" charset="0"/>
                  </a:rPr>
                  <a:t> in </a:t>
                </a:r>
                <a:r>
                  <a:rPr lang="it-IT" sz="2000" dirty="0" err="1">
                    <a:solidFill>
                      <a:schemeClr val="bg1"/>
                    </a:solidFill>
                    <a:latin typeface="Gill Sans MT" panose="020B0502020104020203" pitchFamily="34" charset="0"/>
                  </a:rPr>
                  <a:t>this</a:t>
                </a:r>
                <a:r>
                  <a:rPr lang="it-IT" sz="2000" dirty="0">
                    <a:solidFill>
                      <a:schemeClr val="bg1"/>
                    </a:solidFill>
                    <a:latin typeface="Gill Sans MT" panose="020B0502020104020203" pitchFamily="34" charset="0"/>
                  </a:rPr>
                  <a:t> time-scale, the new </a:t>
                </a:r>
                <a:r>
                  <a:rPr lang="it-IT" sz="2000" dirty="0" err="1">
                    <a:solidFill>
                      <a:schemeClr val="bg1"/>
                    </a:solidFill>
                    <a:latin typeface="Gill Sans MT" panose="020B0502020104020203" pitchFamily="34" charset="0"/>
                  </a:rPr>
                  <a:t>stable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equilibrium</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will</a:t>
                </a:r>
                <a:r>
                  <a:rPr lang="it-IT" sz="2000" dirty="0">
                    <a:solidFill>
                      <a:schemeClr val="bg1"/>
                    </a:solidFill>
                    <a:latin typeface="Gill Sans MT" panose="020B0502020104020203" pitchFamily="34" charset="0"/>
                  </a:rPr>
                  <a:t> be </a:t>
                </a:r>
                <a:r>
                  <a:rPr lang="it-IT" sz="2000" dirty="0" err="1">
                    <a:solidFill>
                      <a:schemeClr val="bg1"/>
                    </a:solidFill>
                    <a:latin typeface="Gill Sans MT" panose="020B0502020104020203" pitchFamily="34" charset="0"/>
                  </a:rPr>
                  <a:t>characterized</a:t>
                </a:r>
                <a:r>
                  <a:rPr lang="it-IT" sz="2000" dirty="0">
                    <a:solidFill>
                      <a:schemeClr val="bg1"/>
                    </a:solidFill>
                    <a:latin typeface="Gill Sans MT" panose="020B0502020104020203" pitchFamily="34" charset="0"/>
                  </a:rPr>
                  <a:t> by </a:t>
                </a:r>
                <a:r>
                  <a:rPr lang="it-IT" sz="2000" dirty="0" err="1">
                    <a:solidFill>
                      <a:schemeClr val="bg1"/>
                    </a:solidFill>
                    <a:latin typeface="Gill Sans MT" panose="020B0502020104020203" pitchFamily="34" charset="0"/>
                  </a:rPr>
                  <a:t>different</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values</a:t>
                </a:r>
                <a:r>
                  <a:rPr lang="it-IT" sz="2000" dirty="0">
                    <a:solidFill>
                      <a:schemeClr val="bg1"/>
                    </a:solidFill>
                    <a:latin typeface="Gill Sans MT" panose="020B0502020104020203" pitchFamily="34" charset="0"/>
                  </a:rPr>
                  <a:t> of </a:t>
                </a:r>
                <a14:m>
                  <m:oMath xmlns:m="http://schemas.openxmlformats.org/officeDocument/2006/math">
                    <m:r>
                      <a:rPr lang="it-IT" sz="2000" i="1" dirty="0" smtClean="0">
                        <a:solidFill>
                          <a:schemeClr val="bg1"/>
                        </a:solidFill>
                        <a:latin typeface="Cambria Math" panose="02040503050406030204" pitchFamily="18" charset="0"/>
                      </a:rPr>
                      <m:t>𝑇</m:t>
                    </m:r>
                  </m:oMath>
                </a14:m>
                <a:r>
                  <a:rPr lang="it-IT" sz="2000" dirty="0">
                    <a:solidFill>
                      <a:schemeClr val="bg1"/>
                    </a:solidFill>
                    <a:latin typeface="Gill Sans MT" panose="020B0502020104020203" pitchFamily="34" charset="0"/>
                  </a:rPr>
                  <a:t>, </a:t>
                </a:r>
                <a14:m>
                  <m:oMath xmlns:m="http://schemas.openxmlformats.org/officeDocument/2006/math">
                    <m:r>
                      <a:rPr lang="it-IT" sz="2000" i="1" dirty="0" smtClean="0">
                        <a:solidFill>
                          <a:schemeClr val="bg1"/>
                        </a:solidFill>
                        <a:latin typeface="Cambria Math" panose="02040503050406030204" pitchFamily="18" charset="0"/>
                      </a:rPr>
                      <m:t>𝜉</m:t>
                    </m:r>
                  </m:oMath>
                </a14:m>
                <a:r>
                  <a:rPr lang="it-IT" sz="2000" dirty="0">
                    <a:solidFill>
                      <a:schemeClr val="bg1"/>
                    </a:solidFill>
                    <a:latin typeface="Gill Sans MT" panose="020B0502020104020203" pitchFamily="34" charset="0"/>
                  </a:rPr>
                  <a:t>, and </a:t>
                </a:r>
                <a14:m>
                  <m:oMath xmlns:m="http://schemas.openxmlformats.org/officeDocument/2006/math">
                    <m:r>
                      <a:rPr lang="it-IT" sz="2000" i="1" dirty="0" smtClean="0">
                        <a:solidFill>
                          <a:schemeClr val="bg1"/>
                        </a:solidFill>
                        <a:latin typeface="Cambria Math" panose="02040503050406030204" pitchFamily="18" charset="0"/>
                      </a:rPr>
                      <m:t>𝑛</m:t>
                    </m:r>
                  </m:oMath>
                </a14:m>
                <a:endParaRPr lang="it-IT" sz="2000" dirty="0">
                  <a:solidFill>
                    <a:schemeClr val="bg1"/>
                  </a:solidFill>
                  <a:latin typeface="Gill Sans MT" panose="020B0502020104020203" pitchFamily="34" charset="0"/>
                </a:endParaRPr>
              </a:p>
            </p:txBody>
          </p:sp>
        </mc:Choice>
        <mc:Fallback xmlns="">
          <p:sp>
            <p:nvSpPr>
              <p:cNvPr id="9" name="Rettangolo 8"/>
              <p:cNvSpPr>
                <a:spLocks noRot="1" noChangeAspect="1" noMove="1" noResize="1" noEditPoints="1" noAdjustHandles="1" noChangeArrowheads="1" noChangeShapeType="1" noTextEdit="1"/>
              </p:cNvSpPr>
              <p:nvPr/>
            </p:nvSpPr>
            <p:spPr>
              <a:xfrm>
                <a:off x="338487" y="3573016"/>
                <a:ext cx="4335294" cy="2631490"/>
              </a:xfrm>
              <a:prstGeom prst="rect">
                <a:avLst/>
              </a:prstGeom>
              <a:blipFill>
                <a:blip r:embed="rId6"/>
                <a:stretch>
                  <a:fillRect l="-422" t="-1157" r="-844" b="-3241"/>
                </a:stretch>
              </a:blipFill>
            </p:spPr>
            <p:txBody>
              <a:bodyPr/>
              <a:lstStyle/>
              <a:p>
                <a:r>
                  <a:rPr lang="it-IT">
                    <a:noFill/>
                  </a:rPr>
                  <a:t> </a:t>
                </a:r>
              </a:p>
            </p:txBody>
          </p:sp>
        </mc:Fallback>
      </mc:AlternateContent>
    </p:spTree>
    <p:extLst>
      <p:ext uri="{BB962C8B-B14F-4D97-AF65-F5344CB8AC3E}">
        <p14:creationId xmlns:p14="http://schemas.microsoft.com/office/powerpoint/2010/main" val="82002993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alpha val="69804"/>
          </a:srgbClr>
        </a:solidFill>
      </a:spPr>
      <a:bodyPr wrap="square">
        <a:spAutoFit/>
      </a:bodyPr>
      <a:lstStyle>
        <a:defPPr algn="ctr">
          <a:defRPr sz="2400" dirty="0" err="1">
            <a:solidFill>
              <a:schemeClr val="bg1"/>
            </a:solidFill>
            <a:latin typeface="Gill Sans MT" panose="020B0502020104020203" pitchFamily="34" charset="0"/>
          </a:defRPr>
        </a:defPPr>
      </a:lstStyle>
    </a:sp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62604</TotalTime>
  <Words>1016</Words>
  <Application>Microsoft Office PowerPoint</Application>
  <PresentationFormat>Presentazione su schermo (4:3)</PresentationFormat>
  <Paragraphs>126</Paragraphs>
  <Slides>18</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18</vt:i4>
      </vt:variant>
    </vt:vector>
  </HeadingPairs>
  <TitlesOfParts>
    <vt:vector size="25" baseType="lpstr">
      <vt:lpstr>Comic Sans MS</vt:lpstr>
      <vt:lpstr>Gill Sans MT</vt:lpstr>
      <vt:lpstr>Wingdings</vt:lpstr>
      <vt:lpstr>Cambria Math</vt:lpstr>
      <vt:lpstr>Arial</vt:lpstr>
      <vt:lpstr>Calibri</vt:lpstr>
      <vt:lpstr>Tema di Office</vt:lpstr>
      <vt:lpstr>Photoionization instability of winds in X-ray binaries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bianchi</dc:creator>
  <cp:lastModifiedBy>Stefano Bianchi</cp:lastModifiedBy>
  <cp:revision>396</cp:revision>
  <dcterms:created xsi:type="dcterms:W3CDTF">2012-04-26T16:22:52Z</dcterms:created>
  <dcterms:modified xsi:type="dcterms:W3CDTF">2017-09-25T20:58:57Z</dcterms:modified>
</cp:coreProperties>
</file>