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60" r:id="rId5"/>
    <p:sldId id="262" r:id="rId6"/>
    <p:sldId id="263" r:id="rId7"/>
    <p:sldId id="261" r:id="rId8"/>
    <p:sldId id="264" r:id="rId9"/>
    <p:sldId id="265" r:id="rId10"/>
    <p:sldId id="259" r:id="rId11"/>
    <p:sldId id="268" r:id="rId12"/>
    <p:sldId id="267" r:id="rId13"/>
    <p:sldId id="266" r:id="rId14"/>
    <p:sldId id="269" r:id="rId15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Gill Sans MT" panose="020B0502020104020203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ＭＳ Ｐゴシック" panose="020B0600070205080204" pitchFamily="34" charset="-128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07" autoAdjust="0"/>
    <p:restoredTop sz="94660" autoAdjust="0"/>
  </p:normalViewPr>
  <p:slideViewPr>
    <p:cSldViewPr>
      <p:cViewPr varScale="1">
        <p:scale>
          <a:sx n="84" d="100"/>
          <a:sy n="84" d="100"/>
        </p:scale>
        <p:origin x="1192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57477-4329-469F-9405-1CE766FFBDDD}" type="datetimeFigureOut">
              <a:rPr lang="it-IT" smtClean="0"/>
              <a:t>06/09/2017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8A906-A93B-4FBF-8CE4-A86AD3AE64B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6220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1F9A-D47F-4230-8C6A-0B5BC8189D59}" type="datetimeFigureOut">
              <a:rPr lang="it-IT" smtClean="0"/>
              <a:t>06/09/2017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97F6-B82C-423F-A977-4AF08A280CC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283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1F9A-D47F-4230-8C6A-0B5BC8189D59}" type="datetimeFigureOut">
              <a:rPr lang="it-IT" smtClean="0"/>
              <a:t>06/09/2017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97F6-B82C-423F-A977-4AF08A280CC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220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1F9A-D47F-4230-8C6A-0B5BC8189D59}" type="datetimeFigureOut">
              <a:rPr lang="it-IT" smtClean="0"/>
              <a:t>06/09/2017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97F6-B82C-423F-A977-4AF08A280CC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350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1F9A-D47F-4230-8C6A-0B5BC8189D59}" type="datetimeFigureOut">
              <a:rPr lang="it-IT" smtClean="0"/>
              <a:t>06/09/2017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97F6-B82C-423F-A977-4AF08A280CC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010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1F9A-D47F-4230-8C6A-0B5BC8189D59}" type="datetimeFigureOut">
              <a:rPr lang="it-IT" smtClean="0"/>
              <a:t>06/09/2017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97F6-B82C-423F-A977-4AF08A280CC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625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1F9A-D47F-4230-8C6A-0B5BC8189D59}" type="datetimeFigureOut">
              <a:rPr lang="it-IT" smtClean="0"/>
              <a:t>06/09/2017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97F6-B82C-423F-A977-4AF08A280CC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367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1F9A-D47F-4230-8C6A-0B5BC8189D59}" type="datetimeFigureOut">
              <a:rPr lang="it-IT" smtClean="0"/>
              <a:t>06/09/2017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97F6-B82C-423F-A977-4AF08A280CC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833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1F9A-D47F-4230-8C6A-0B5BC8189D59}" type="datetimeFigureOut">
              <a:rPr lang="it-IT" smtClean="0"/>
              <a:t>06/09/2017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97F6-B82C-423F-A977-4AF08A280CC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554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1F9A-D47F-4230-8C6A-0B5BC8189D59}" type="datetimeFigureOut">
              <a:rPr lang="it-IT" smtClean="0"/>
              <a:t>06/09/2017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97F6-B82C-423F-A977-4AF08A280CC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226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1F9A-D47F-4230-8C6A-0B5BC8189D59}" type="datetimeFigureOut">
              <a:rPr lang="it-IT" smtClean="0"/>
              <a:t>06/09/2017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97F6-B82C-423F-A977-4AF08A280CC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354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1F9A-D47F-4230-8C6A-0B5BC8189D59}" type="datetimeFigureOut">
              <a:rPr lang="it-IT" smtClean="0"/>
              <a:t>06/09/2017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97F6-B82C-423F-A977-4AF08A280CC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661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BEA71F9A-D47F-4230-8C6A-0B5BC8189D59}" type="datetimeFigureOut">
              <a:rPr lang="it-IT" smtClean="0"/>
              <a:pPr/>
              <a:t>06/09/2017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E0D997F6-B82C-423F-A977-4AF08A280CC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942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3508" y="548680"/>
            <a:ext cx="8856984" cy="2783345"/>
          </a:xfrm>
        </p:spPr>
        <p:txBody>
          <a:bodyPr>
            <a:noAutofit/>
          </a:bodyPr>
          <a:lstStyle/>
          <a:p>
            <a:r>
              <a:rPr lang="en-US" sz="4800" b="1" cap="sm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 Pressure Confinement in the X-ray Narrow Line Region of NGC1068</a:t>
            </a:r>
            <a:endParaRPr lang="it-IT" sz="4800" b="1" cap="smal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892" y="4899124"/>
            <a:ext cx="504031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777278" y="3790781"/>
            <a:ext cx="3589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cap="small" dirty="0">
                <a:solidFill>
                  <a:schemeClr val="bg1"/>
                </a:solidFill>
                <a:latin typeface="Gill Sans MT" panose="020B0502020104020203" pitchFamily="34" charset="0"/>
              </a:rPr>
              <a:t>Stefano Bianchi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143508" y="6453336"/>
            <a:ext cx="88569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761487" y="6505599"/>
            <a:ext cx="5621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0"/>
              </a:rPr>
              <a:t>September 7</a:t>
            </a:r>
            <a:r>
              <a:rPr lang="en-US" sz="1400" baseline="30000" dirty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0"/>
              </a:rPr>
              <a:t>th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0"/>
              </a:rPr>
              <a:t> 2017 – The Power of X-ray Spectroscopy – Warsaw, Poland</a:t>
            </a:r>
            <a:endParaRPr lang="it-IT" sz="1400" dirty="0">
              <a:solidFill>
                <a:schemeClr val="bg1">
                  <a:lumMod val="85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044" y="5590639"/>
            <a:ext cx="4644008" cy="57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77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" y="252000"/>
            <a:ext cx="5235827" cy="6300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063" y="6525344"/>
            <a:ext cx="1584176" cy="307777"/>
          </a:xfrm>
          <a:prstGeom prst="rect">
            <a:avLst/>
          </a:prstGeom>
          <a:solidFill>
            <a:srgbClr val="FFC00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Gill Sans MT" panose="020B0502020104020203" pitchFamily="34" charset="0"/>
              </a:rPr>
              <a:t>Bianchi+ </a:t>
            </a:r>
            <a:r>
              <a:rPr lang="it-IT" sz="1400" b="1" dirty="0" err="1">
                <a:latin typeface="Gill Sans MT" panose="020B0502020104020203" pitchFamily="34" charset="0"/>
              </a:rPr>
              <a:t>prep</a:t>
            </a:r>
            <a:r>
              <a:rPr lang="it-IT" sz="1400" b="1" dirty="0">
                <a:latin typeface="Gill Sans MT" panose="020B0502020104020203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5508104" y="1009037"/>
                <a:ext cx="3456384" cy="4785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b="1" dirty="0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An RPC slab reproduces the observed broad range of ionization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This is NOT a fit! 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No free parameters:</a:t>
                </a:r>
              </a:p>
              <a:p>
                <a:pPr marL="342900" indent="-342900" algn="ctr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Insensitive to initial density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func>
                    <m:r>
                      <a:rPr lang="en-US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)</a:t>
                </a:r>
              </a:p>
              <a:p>
                <a:pPr marL="342900" indent="-342900" algn="ctr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Initial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determines the existence of high ionization emission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)</a:t>
                </a:r>
              </a:p>
              <a:p>
                <a:pPr marL="342900" indent="-342900" algn="ctr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Total column density determines the existence of the ionization front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func>
                    <m:r>
                      <a:rPr lang="en-US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=23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)</a:t>
                </a:r>
                <a:endParaRPr lang="it-IT" sz="2000" dirty="0">
                  <a:solidFill>
                    <a:schemeClr val="bg1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009037"/>
                <a:ext cx="3456384" cy="4785926"/>
              </a:xfrm>
              <a:prstGeom prst="rect">
                <a:avLst/>
              </a:prstGeom>
              <a:blipFill>
                <a:blip r:embed="rId3"/>
                <a:stretch>
                  <a:fillRect t="-764" r="-2822" b="-140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620" y="5899109"/>
            <a:ext cx="1055839" cy="93401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1786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" y="252000"/>
            <a:ext cx="5235827" cy="6300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063" y="6525344"/>
            <a:ext cx="1584176" cy="307777"/>
          </a:xfrm>
          <a:prstGeom prst="rect">
            <a:avLst/>
          </a:prstGeom>
          <a:solidFill>
            <a:srgbClr val="FFC00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Gill Sans MT" panose="020B0502020104020203" pitchFamily="34" charset="0"/>
              </a:rPr>
              <a:t>Bianchi+ </a:t>
            </a:r>
            <a:r>
              <a:rPr lang="it-IT" sz="1400" b="1" dirty="0" err="1">
                <a:latin typeface="Gill Sans MT" panose="020B0502020104020203" pitchFamily="34" charset="0"/>
              </a:rPr>
              <a:t>prep</a:t>
            </a:r>
            <a:r>
              <a:rPr lang="it-IT" sz="1400" b="1" dirty="0">
                <a:latin typeface="Gill Sans MT" panose="020B0502020104020203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5287009" y="1509174"/>
                <a:ext cx="3707904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2000" dirty="0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He-</a:t>
                </a:r>
                <a:r>
                  <a:rPr lang="it-IT" sz="2000" dirty="0" err="1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like</a:t>
                </a:r>
                <a:r>
                  <a:rPr lang="it-IT" sz="2000" dirty="0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it-IT" sz="2000" dirty="0" err="1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triplets</a:t>
                </a:r>
                <a:r>
                  <a:rPr 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(O </a:t>
                </a:r>
                <a:r>
                  <a:rPr lang="it-IT" sz="2000" cap="small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vii</a:t>
                </a:r>
                <a:r>
                  <a:rPr 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– Ne </a:t>
                </a:r>
                <a:r>
                  <a:rPr lang="it-IT" sz="2000" cap="small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ix</a:t>
                </a:r>
                <a:r>
                  <a:rPr 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– Mg </a:t>
                </a:r>
                <a:r>
                  <a:rPr lang="it-IT" sz="2000" cap="small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xi</a:t>
                </a:r>
                <a:r>
                  <a:rPr 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) </a:t>
                </a:r>
                <a:r>
                  <a:rPr lang="it-IT" sz="2000" dirty="0" err="1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ratios</a:t>
                </a:r>
                <a:r>
                  <a:rPr 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are </a:t>
                </a:r>
                <a:r>
                  <a:rPr lang="it-IT" sz="2000" dirty="0" err="1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not</a:t>
                </a:r>
                <a:r>
                  <a:rPr 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it-IT" sz="2000" dirty="0" err="1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reproduced</a:t>
                </a:r>
                <a:r>
                  <a:rPr 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:</a:t>
                </a:r>
              </a:p>
              <a:p>
                <a:pPr algn="ctr">
                  <a:spcBef>
                    <a:spcPts val="1200"/>
                  </a:spcBef>
                </a:pPr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Resonant line too weak with respect to forbidden line: line transfer effects due to geometry? This would require very 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for a constant density slab</a:t>
                </a:r>
                <a:endParaRPr lang="it-IT" sz="2000" dirty="0">
                  <a:solidFill>
                    <a:schemeClr val="bg1"/>
                  </a:solidFill>
                  <a:latin typeface="Gill Sans MT" panose="020B0502020104020203" pitchFamily="34" charset="0"/>
                </a:endParaRPr>
              </a:p>
              <a:p>
                <a:pPr algn="ctr">
                  <a:spcBef>
                    <a:spcPts val="1200"/>
                  </a:spcBef>
                </a:pPr>
                <a:r>
                  <a:rPr 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The </a:t>
                </a:r>
                <a:r>
                  <a:rPr lang="it-IT" sz="2000" dirty="0" err="1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intercombination</a:t>
                </a:r>
                <a:r>
                  <a:rPr 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line </a:t>
                </a:r>
                <a:r>
                  <a:rPr lang="it-IT" sz="2000" dirty="0" err="1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is</a:t>
                </a:r>
                <a:r>
                  <a:rPr 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it-IT" sz="2000" dirty="0" err="1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too</a:t>
                </a:r>
                <a:r>
                  <a:rPr 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strong: </a:t>
                </a:r>
                <a:r>
                  <a:rPr lang="it-IT" sz="2000" dirty="0" err="1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absorption</a:t>
                </a:r>
                <a:r>
                  <a:rPr 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by O </a:t>
                </a:r>
                <a:r>
                  <a:rPr lang="it-IT" sz="2000" cap="small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vi</a:t>
                </a:r>
                <a:r>
                  <a:rPr 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it-IT" sz="16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(e.g. </a:t>
                </a:r>
                <a:r>
                  <a:rPr lang="it-IT" sz="1600" dirty="0" err="1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Mehdipour</a:t>
                </a:r>
                <a:r>
                  <a:rPr lang="it-IT" sz="16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+ 2015)</a:t>
                </a:r>
                <a:r>
                  <a:rPr 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? </a:t>
                </a:r>
                <a:r>
                  <a:rPr lang="it-IT" sz="2000" dirty="0" err="1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Same</a:t>
                </a:r>
                <a:r>
                  <a:rPr 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it-IT" sz="2000" dirty="0" err="1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issue</a:t>
                </a:r>
                <a:r>
                  <a:rPr 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for a </a:t>
                </a:r>
                <a:r>
                  <a:rPr lang="it-IT" sz="2000" dirty="0" err="1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constant</a:t>
                </a:r>
                <a:r>
                  <a:rPr 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it-IT" sz="2000" dirty="0" err="1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density</a:t>
                </a:r>
                <a:r>
                  <a:rPr 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it-IT" sz="2000" dirty="0" err="1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slab</a:t>
                </a:r>
                <a:endParaRPr lang="it-IT" sz="2000" dirty="0">
                  <a:solidFill>
                    <a:schemeClr val="bg1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009" y="1509174"/>
                <a:ext cx="3707904" cy="3785652"/>
              </a:xfrm>
              <a:prstGeom prst="rect">
                <a:avLst/>
              </a:prstGeom>
              <a:blipFill>
                <a:blip r:embed="rId3"/>
                <a:stretch>
                  <a:fillRect l="-657" t="-966" r="-2135" b="-19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/>
          <p:cNvSpPr txBox="1"/>
          <p:nvPr/>
        </p:nvSpPr>
        <p:spPr>
          <a:xfrm>
            <a:off x="5940152" y="252000"/>
            <a:ext cx="2401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latin typeface="Gill Sans MT" panose="020B0502020104020203" pitchFamily="34" charset="0"/>
              </a:rPr>
              <a:t>(Significant) Issues</a:t>
            </a:r>
            <a:endParaRPr lang="it-IT" sz="2000" b="1" dirty="0">
              <a:solidFill>
                <a:srgbClr val="FFC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620" y="5899109"/>
            <a:ext cx="1055839" cy="93401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3807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" y="252000"/>
            <a:ext cx="5235827" cy="6300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063" y="6525344"/>
            <a:ext cx="1584176" cy="307777"/>
          </a:xfrm>
          <a:prstGeom prst="rect">
            <a:avLst/>
          </a:prstGeom>
          <a:solidFill>
            <a:srgbClr val="FFC00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Gill Sans MT" panose="020B0502020104020203" pitchFamily="34" charset="0"/>
              </a:rPr>
              <a:t>Bianchi+ </a:t>
            </a:r>
            <a:r>
              <a:rPr lang="it-IT" sz="1400" b="1" dirty="0" err="1">
                <a:latin typeface="Gill Sans MT" panose="020B0502020104020203" pitchFamily="34" charset="0"/>
              </a:rPr>
              <a:t>prep</a:t>
            </a:r>
            <a:r>
              <a:rPr lang="it-IT" sz="1400" b="1" dirty="0">
                <a:latin typeface="Gill Sans MT" panose="020B0502020104020203" pitchFamily="34" charset="0"/>
              </a:rPr>
              <a:t>.</a:t>
            </a:r>
          </a:p>
        </p:txBody>
      </p:sp>
      <p:sp>
        <p:nvSpPr>
          <p:cNvPr id="6" name="Rettangolo 5"/>
          <p:cNvSpPr/>
          <p:nvPr/>
        </p:nvSpPr>
        <p:spPr>
          <a:xfrm>
            <a:off x="5436096" y="762202"/>
            <a:ext cx="3528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FFC000"/>
                </a:solidFill>
                <a:latin typeface="Gill Sans MT" panose="020B0502020104020203" pitchFamily="34" charset="0"/>
              </a:rPr>
              <a:t>Fe L </a:t>
            </a:r>
            <a:r>
              <a:rPr lang="it-IT" sz="2000" dirty="0" err="1">
                <a:solidFill>
                  <a:srgbClr val="FFC000"/>
                </a:solidFill>
                <a:latin typeface="Gill Sans MT" panose="020B0502020104020203" pitchFamily="34" charset="0"/>
              </a:rPr>
              <a:t>lines</a:t>
            </a:r>
            <a:r>
              <a:rPr lang="it-IT" sz="2000" dirty="0">
                <a:solidFill>
                  <a:srgbClr val="FFC000"/>
                </a:solidFill>
                <a:latin typeface="Gill Sans MT" panose="020B0502020104020203" pitchFamily="34" charset="0"/>
              </a:rPr>
              <a:t> are </a:t>
            </a:r>
            <a:r>
              <a:rPr lang="it-IT" sz="2000" dirty="0" err="1">
                <a:solidFill>
                  <a:srgbClr val="FFC000"/>
                </a:solidFill>
                <a:latin typeface="Gill Sans MT" panose="020B0502020104020203" pitchFamily="34" charset="0"/>
              </a:rPr>
              <a:t>largely</a:t>
            </a:r>
            <a:r>
              <a:rPr lang="it-IT" sz="2000" dirty="0">
                <a:solidFill>
                  <a:srgbClr val="FFC000"/>
                </a:solidFill>
                <a:latin typeface="Gill Sans MT" panose="020B0502020104020203" pitchFamily="34" charset="0"/>
              </a:rPr>
              <a:t> </a:t>
            </a:r>
            <a:r>
              <a:rPr lang="it-IT" sz="2000" dirty="0" err="1">
                <a:solidFill>
                  <a:srgbClr val="FFC000"/>
                </a:solidFill>
                <a:latin typeface="Gill Sans MT" panose="020B0502020104020203" pitchFamily="34" charset="0"/>
              </a:rPr>
              <a:t>underestimated</a:t>
            </a:r>
            <a:endParaRPr lang="it-IT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it-IT" sz="2000" dirty="0" err="1">
                <a:solidFill>
                  <a:schemeClr val="bg1"/>
                </a:solidFill>
                <a:latin typeface="Gill Sans MT" panose="020B0502020104020203" pitchFamily="34" charset="0"/>
              </a:rPr>
              <a:t>but</a:t>
            </a:r>
            <a:r>
              <a:rPr lang="it-IT" sz="20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Gill Sans MT" panose="020B0502020104020203" pitchFamily="34" charset="0"/>
              </a:rPr>
              <a:t>predicted</a:t>
            </a:r>
            <a:r>
              <a:rPr lang="it-IT" sz="20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Gill Sans MT" panose="020B0502020104020203" pitchFamily="34" charset="0"/>
              </a:rPr>
              <a:t>iron</a:t>
            </a:r>
            <a:r>
              <a:rPr lang="it-IT" sz="20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Gill Sans MT" panose="020B0502020104020203" pitchFamily="34" charset="0"/>
              </a:rPr>
              <a:t>ionization</a:t>
            </a:r>
            <a:r>
              <a:rPr lang="it-IT" sz="20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Gill Sans MT" panose="020B0502020104020203" pitchFamily="34" charset="0"/>
              </a:rPr>
              <a:t>fractions</a:t>
            </a:r>
            <a:r>
              <a:rPr lang="it-IT" sz="2000" dirty="0">
                <a:solidFill>
                  <a:schemeClr val="bg1"/>
                </a:solidFill>
                <a:latin typeface="Gill Sans MT" panose="020B0502020104020203" pitchFamily="34" charset="0"/>
              </a:rPr>
              <a:t> are </a:t>
            </a:r>
            <a:r>
              <a:rPr lang="it-IT" sz="2000" dirty="0" err="1">
                <a:solidFill>
                  <a:schemeClr val="bg1"/>
                </a:solidFill>
                <a:latin typeface="Gill Sans MT" panose="020B0502020104020203" pitchFamily="34" charset="0"/>
              </a:rPr>
              <a:t>significant</a:t>
            </a:r>
            <a:endParaRPr lang="it-IT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940152" y="252000"/>
            <a:ext cx="2401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latin typeface="Gill Sans MT" panose="020B0502020104020203" pitchFamily="34" charset="0"/>
              </a:rPr>
              <a:t>(Significant) Issues</a:t>
            </a:r>
            <a:endParaRPr lang="it-IT" sz="2000" b="1" dirty="0">
              <a:solidFill>
                <a:srgbClr val="FFC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964" y="2117100"/>
            <a:ext cx="2327481" cy="1862101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5311428" y="4156176"/>
            <a:ext cx="383257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2000" dirty="0" err="1">
                <a:solidFill>
                  <a:schemeClr val="bg1"/>
                </a:solidFill>
                <a:latin typeface="Gill Sans MT" panose="020B0502020104020203" pitchFamily="34" charset="0"/>
              </a:rPr>
              <a:t>Iron</a:t>
            </a:r>
            <a:r>
              <a:rPr lang="it-IT" sz="20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Gill Sans MT" panose="020B0502020104020203" pitchFamily="34" charset="0"/>
              </a:rPr>
              <a:t>overabundance</a:t>
            </a:r>
            <a:r>
              <a:rPr lang="it-IT" sz="20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Gill Sans MT" panose="020B0502020104020203" pitchFamily="34" charset="0"/>
              </a:rPr>
              <a:t>is</a:t>
            </a:r>
            <a:r>
              <a:rPr lang="it-IT" sz="20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Gill Sans MT" panose="020B0502020104020203" pitchFamily="34" charset="0"/>
              </a:rPr>
              <a:t>also</a:t>
            </a:r>
            <a:r>
              <a:rPr lang="it-IT" sz="20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Gill Sans MT" panose="020B0502020104020203" pitchFamily="34" charset="0"/>
              </a:rPr>
              <a:t>required</a:t>
            </a:r>
            <a:r>
              <a:rPr lang="it-IT" sz="2000" dirty="0">
                <a:solidFill>
                  <a:schemeClr val="bg1"/>
                </a:solidFill>
                <a:latin typeface="Gill Sans MT" panose="020B0502020104020203" pitchFamily="34" charset="0"/>
              </a:rPr>
              <a:t> to </a:t>
            </a:r>
            <a:r>
              <a:rPr lang="it-IT" sz="2000" dirty="0" err="1">
                <a:solidFill>
                  <a:schemeClr val="bg1"/>
                </a:solidFill>
                <a:latin typeface="Gill Sans MT" panose="020B0502020104020203" pitchFamily="34" charset="0"/>
              </a:rPr>
              <a:t>reproduce</a:t>
            </a:r>
            <a:r>
              <a:rPr lang="it-IT" sz="2000" dirty="0">
                <a:solidFill>
                  <a:schemeClr val="bg1"/>
                </a:solidFill>
                <a:latin typeface="Gill Sans MT" panose="020B0502020104020203" pitchFamily="34" charset="0"/>
              </a:rPr>
              <a:t> the </a:t>
            </a:r>
            <a:r>
              <a:rPr lang="it-IT" sz="2000" dirty="0" err="1">
                <a:solidFill>
                  <a:schemeClr val="bg1"/>
                </a:solidFill>
                <a:latin typeface="Gill Sans MT" panose="020B0502020104020203" pitchFamily="34" charset="0"/>
              </a:rPr>
              <a:t>neutral</a:t>
            </a:r>
            <a:r>
              <a:rPr lang="it-IT" sz="2000" dirty="0">
                <a:solidFill>
                  <a:schemeClr val="bg1"/>
                </a:solidFill>
                <a:latin typeface="Gill Sans MT" panose="020B0502020104020203" pitchFamily="34" charset="0"/>
              </a:rPr>
              <a:t> Fe K line, </a:t>
            </a:r>
            <a:r>
              <a:rPr lang="it-IT" sz="2000" dirty="0" err="1">
                <a:solidFill>
                  <a:schemeClr val="bg1"/>
                </a:solidFill>
                <a:latin typeface="Gill Sans MT" panose="020B0502020104020203" pitchFamily="34" charset="0"/>
              </a:rPr>
              <a:t>as</a:t>
            </a:r>
            <a:r>
              <a:rPr lang="it-IT" sz="20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Gill Sans MT" panose="020B0502020104020203" pitchFamily="34" charset="0"/>
              </a:rPr>
              <a:t>well</a:t>
            </a:r>
            <a:r>
              <a:rPr lang="it-IT" sz="20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Gill Sans MT" panose="020B0502020104020203" pitchFamily="34" charset="0"/>
              </a:rPr>
              <a:t>as</a:t>
            </a:r>
            <a:r>
              <a:rPr lang="it-IT" sz="2000" dirty="0">
                <a:solidFill>
                  <a:schemeClr val="bg1"/>
                </a:solidFill>
                <a:latin typeface="Gill Sans MT" panose="020B0502020104020203" pitchFamily="34" charset="0"/>
              </a:rPr>
              <a:t> He- and H-</a:t>
            </a:r>
            <a:r>
              <a:rPr lang="it-IT" sz="2000" dirty="0" err="1">
                <a:solidFill>
                  <a:schemeClr val="bg1"/>
                </a:solidFill>
                <a:latin typeface="Gill Sans MT" panose="020B0502020104020203" pitchFamily="34" charset="0"/>
              </a:rPr>
              <a:t>like</a:t>
            </a:r>
            <a:r>
              <a:rPr lang="it-IT" sz="2000" dirty="0">
                <a:solidFill>
                  <a:schemeClr val="bg1"/>
                </a:solidFill>
                <a:latin typeface="Gill Sans MT" panose="020B0502020104020203" pitchFamily="34" charset="0"/>
              </a:rPr>
              <a:t> Fe </a:t>
            </a:r>
            <a:r>
              <a:rPr lang="it-IT" sz="2000" dirty="0" err="1">
                <a:solidFill>
                  <a:schemeClr val="bg1"/>
                </a:solidFill>
                <a:latin typeface="Gill Sans MT" panose="020B0502020104020203" pitchFamily="34" charset="0"/>
              </a:rPr>
              <a:t>lines</a:t>
            </a:r>
            <a:r>
              <a:rPr lang="it-IT" sz="20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>
                <a:solidFill>
                  <a:schemeClr val="bg1"/>
                </a:solidFill>
                <a:latin typeface="Gill Sans MT" panose="020B0502020104020203" pitchFamily="34" charset="0"/>
              </a:rPr>
              <a:t>(Matt+ 2004)</a:t>
            </a:r>
          </a:p>
          <a:p>
            <a:pPr algn="ctr">
              <a:spcBef>
                <a:spcPts val="600"/>
              </a:spcBef>
            </a:pPr>
            <a:r>
              <a:rPr lang="it-IT" sz="2000" dirty="0" err="1">
                <a:solidFill>
                  <a:schemeClr val="bg1"/>
                </a:solidFill>
                <a:latin typeface="Gill Sans MT" panose="020B0502020104020203" pitchFamily="34" charset="0"/>
              </a:rPr>
              <a:t>Possibly</a:t>
            </a:r>
            <a:r>
              <a:rPr lang="it-IT" sz="2000" dirty="0">
                <a:solidFill>
                  <a:schemeClr val="bg1"/>
                </a:solidFill>
                <a:latin typeface="Gill Sans MT" panose="020B0502020104020203" pitchFamily="34" charset="0"/>
              </a:rPr>
              <a:t> incomplete </a:t>
            </a:r>
            <a:r>
              <a:rPr lang="it-IT" sz="2000" dirty="0" err="1">
                <a:solidFill>
                  <a:schemeClr val="bg1"/>
                </a:solidFill>
                <a:latin typeface="Gill Sans MT" panose="020B0502020104020203" pitchFamily="34" charset="0"/>
              </a:rPr>
              <a:t>atomic</a:t>
            </a:r>
            <a:r>
              <a:rPr lang="it-IT" sz="2000" dirty="0">
                <a:solidFill>
                  <a:schemeClr val="bg1"/>
                </a:solidFill>
                <a:latin typeface="Gill Sans MT" panose="020B0502020104020203" pitchFamily="34" charset="0"/>
              </a:rPr>
              <a:t> data (</a:t>
            </a:r>
            <a:r>
              <a:rPr lang="it-IT" sz="2000" dirty="0" err="1">
                <a:solidFill>
                  <a:schemeClr val="bg1"/>
                </a:solidFill>
                <a:latin typeface="Gill Sans MT" panose="020B0502020104020203" pitchFamily="34" charset="0"/>
              </a:rPr>
              <a:t>but</a:t>
            </a:r>
            <a:r>
              <a:rPr lang="it-IT" sz="20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it-IT" sz="2000" cap="small" dirty="0" err="1">
                <a:solidFill>
                  <a:schemeClr val="bg1"/>
                </a:solidFill>
                <a:latin typeface="Gill Sans MT" panose="020B0502020104020203" pitchFamily="34" charset="0"/>
              </a:rPr>
              <a:t>Cloudy</a:t>
            </a:r>
            <a:r>
              <a:rPr lang="it-IT" sz="2000" dirty="0">
                <a:solidFill>
                  <a:schemeClr val="bg1"/>
                </a:solidFill>
                <a:latin typeface="Gill Sans MT" panose="020B0502020104020203" pitchFamily="34" charset="0"/>
              </a:rPr>
              <a:t> 17 </a:t>
            </a:r>
            <a:r>
              <a:rPr lang="it-IT" sz="2000" dirty="0" err="1">
                <a:solidFill>
                  <a:schemeClr val="bg1"/>
                </a:solidFill>
                <a:latin typeface="Gill Sans MT" panose="020B0502020104020203" pitchFamily="34" charset="0"/>
              </a:rPr>
              <a:t>is</a:t>
            </a:r>
            <a:r>
              <a:rPr lang="it-IT" sz="20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Gill Sans MT" panose="020B0502020104020203" pitchFamily="34" charset="0"/>
              </a:rPr>
              <a:t>now</a:t>
            </a:r>
            <a:r>
              <a:rPr lang="it-IT" sz="20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Gill Sans MT" panose="020B0502020104020203" pitchFamily="34" charset="0"/>
              </a:rPr>
              <a:t>linked</a:t>
            </a:r>
            <a:r>
              <a:rPr lang="it-IT" sz="2000" dirty="0">
                <a:solidFill>
                  <a:schemeClr val="bg1"/>
                </a:solidFill>
                <a:latin typeface="Gill Sans MT" panose="020B0502020104020203" pitchFamily="34" charset="0"/>
              </a:rPr>
              <a:t> to </a:t>
            </a:r>
            <a:r>
              <a:rPr lang="it-IT" sz="2000" cap="small" dirty="0">
                <a:solidFill>
                  <a:schemeClr val="bg1"/>
                </a:solidFill>
                <a:latin typeface="Gill Sans MT" panose="020B0502020104020203" pitchFamily="34" charset="0"/>
              </a:rPr>
              <a:t>Chianti</a:t>
            </a:r>
            <a:r>
              <a:rPr lang="it-IT" sz="2000" dirty="0">
                <a:solidFill>
                  <a:schemeClr val="bg1"/>
                </a:solidFill>
                <a:latin typeface="Gill Sans MT" panose="020B0502020104020203" pitchFamily="34" charset="0"/>
              </a:rPr>
              <a:t>)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620" y="5899109"/>
            <a:ext cx="1055839" cy="93401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6760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" y="252000"/>
            <a:ext cx="5235827" cy="6300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063" y="6525344"/>
            <a:ext cx="1584176" cy="307777"/>
          </a:xfrm>
          <a:prstGeom prst="rect">
            <a:avLst/>
          </a:prstGeom>
          <a:solidFill>
            <a:srgbClr val="FFC00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Gill Sans MT" panose="020B0502020104020203" pitchFamily="34" charset="0"/>
              </a:rPr>
              <a:t>Bianchi+ </a:t>
            </a:r>
            <a:r>
              <a:rPr lang="it-IT" sz="1400" b="1" dirty="0" err="1">
                <a:latin typeface="Gill Sans MT" panose="020B0502020104020203" pitchFamily="34" charset="0"/>
              </a:rPr>
              <a:t>prep</a:t>
            </a:r>
            <a:r>
              <a:rPr lang="it-IT" sz="1400" b="1" dirty="0">
                <a:latin typeface="Gill Sans MT" panose="020B0502020104020203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5436096" y="1703361"/>
                <a:ext cx="3528392" cy="3397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2000" dirty="0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N </a:t>
                </a:r>
                <a:r>
                  <a:rPr lang="it-IT" sz="2000" cap="small" dirty="0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vi</a:t>
                </a:r>
                <a:r>
                  <a:rPr lang="it-IT" sz="2000" dirty="0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it-IT" sz="2000" dirty="0" err="1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is</a:t>
                </a:r>
                <a:r>
                  <a:rPr lang="it-IT" sz="2000" dirty="0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it-IT" sz="2000" dirty="0" err="1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underestimated</a:t>
                </a:r>
                <a:r>
                  <a:rPr 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: </a:t>
                </a:r>
                <a:r>
                  <a:rPr lang="it-IT" sz="2000" dirty="0" err="1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overabundance</a:t>
                </a:r>
                <a:r>
                  <a:rPr 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?</a:t>
                </a:r>
              </a:p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Non-Solar abundances also required in constant density slabs </a:t>
                </a:r>
                <a:r>
                  <a:rPr lang="en-US" sz="16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(e.g. </a:t>
                </a:r>
                <a:r>
                  <a:rPr lang="en-US" sz="1600" dirty="0" err="1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Kinkhabwala</a:t>
                </a:r>
                <a:r>
                  <a:rPr lang="en-US" sz="16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+ 2002, Ogle+ 2003, </a:t>
                </a:r>
                <a:r>
                  <a:rPr lang="en-US" sz="1600" dirty="0" err="1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Kallman</a:t>
                </a:r>
                <a:r>
                  <a:rPr lang="en-US" sz="16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+ 2014, Kraemer+ 2014)</a:t>
                </a:r>
                <a:endParaRPr lang="it-IT" sz="1600" dirty="0">
                  <a:solidFill>
                    <a:schemeClr val="bg1"/>
                  </a:solidFill>
                  <a:latin typeface="Gill Sans MT" panose="020B0502020104020203" pitchFamily="34" charset="0"/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</a:t>
                </a:r>
                <a:endParaRPr lang="it-IT" dirty="0">
                  <a:solidFill>
                    <a:schemeClr val="bg1"/>
                  </a:solidFill>
                  <a:latin typeface="Gill Sans MT" panose="020B0502020104020203" pitchFamily="34" charset="0"/>
                </a:endParaRPr>
              </a:p>
              <a:p>
                <a:pPr algn="ctr"/>
                <a:r>
                  <a:rPr 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-</a:t>
                </a:r>
                <a:r>
                  <a:rPr lang="it-IT" sz="2000" dirty="0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C </a:t>
                </a:r>
                <a:r>
                  <a:rPr lang="it-IT" sz="2000" cap="small" dirty="0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v </a:t>
                </a:r>
                <a:r>
                  <a:rPr lang="it-IT" sz="2000" dirty="0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RRC </a:t>
                </a:r>
                <a:r>
                  <a:rPr lang="it-IT" sz="2000" dirty="0" err="1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is</a:t>
                </a:r>
                <a:r>
                  <a:rPr lang="it-IT" sz="2000" dirty="0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it-IT" sz="2000" dirty="0" err="1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very</a:t>
                </a:r>
                <a:r>
                  <a:rPr lang="it-IT" sz="2000" dirty="0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it-IT" sz="2000" dirty="0" err="1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faint</a:t>
                </a:r>
                <a:r>
                  <a:rPr lang="it-IT" sz="2000" dirty="0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 and the </a:t>
                </a:r>
                <a:r>
                  <a:rPr lang="it-IT" sz="2000" dirty="0" err="1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spectrum</a:t>
                </a:r>
                <a:r>
                  <a:rPr lang="it-IT" sz="2000" dirty="0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it-IT" sz="2000" dirty="0" err="1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redwards</a:t>
                </a:r>
                <a:r>
                  <a:rPr lang="it-IT" sz="2000" dirty="0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34 </m:t>
                    </m:r>
                    <m:r>
                      <a:rPr lang="en-US" sz="20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Å</m:t>
                    </m:r>
                  </m:oMath>
                </a14:m>
                <a:r>
                  <a:rPr lang="it-IT" sz="2000" dirty="0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it-IT" sz="2000" dirty="0" err="1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quite</a:t>
                </a:r>
                <a:r>
                  <a:rPr lang="it-IT" sz="2000" dirty="0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it-IT" sz="2000" dirty="0" err="1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different</a:t>
                </a:r>
                <a:r>
                  <a:rPr 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: </a:t>
                </a:r>
                <a:r>
                  <a:rPr lang="it-IT" sz="2000" dirty="0" err="1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not</a:t>
                </a:r>
                <a:r>
                  <a:rPr 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it-IT" sz="2000" dirty="0" err="1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sure</a:t>
                </a:r>
                <a:r>
                  <a:rPr 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it-IT" sz="2000" dirty="0" err="1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what's</a:t>
                </a:r>
                <a:r>
                  <a:rPr 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it-IT" sz="2000" dirty="0" err="1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going</a:t>
                </a:r>
                <a:r>
                  <a:rPr 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on </a:t>
                </a:r>
                <a:r>
                  <a:rPr lang="it-IT" sz="2000" dirty="0" err="1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there</a:t>
                </a:r>
                <a:r>
                  <a:rPr 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703361"/>
                <a:ext cx="3528392" cy="3397277"/>
              </a:xfrm>
              <a:prstGeom prst="rect">
                <a:avLst/>
              </a:prstGeom>
              <a:blipFill>
                <a:blip r:embed="rId3"/>
                <a:stretch>
                  <a:fillRect t="-896" b="-23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/>
          <p:cNvSpPr txBox="1"/>
          <p:nvPr/>
        </p:nvSpPr>
        <p:spPr>
          <a:xfrm>
            <a:off x="5940152" y="252000"/>
            <a:ext cx="2401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latin typeface="Gill Sans MT" panose="020B0502020104020203" pitchFamily="34" charset="0"/>
              </a:rPr>
              <a:t>(Significant) Issues</a:t>
            </a:r>
            <a:endParaRPr lang="it-IT" sz="2000" b="1" dirty="0">
              <a:solidFill>
                <a:srgbClr val="FFC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620" y="5899109"/>
            <a:ext cx="1055839" cy="93401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856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9512" y="116632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small" dirty="0">
                <a:solidFill>
                  <a:srgbClr val="FFC000"/>
                </a:solidFill>
                <a:latin typeface="Gill Sans MT" panose="020B0502020104020203" pitchFamily="34" charset="0"/>
              </a:rPr>
              <a:t>Conclusions</a:t>
            </a:r>
            <a:endParaRPr lang="it-IT" sz="2400" b="1" cap="small" dirty="0">
              <a:solidFill>
                <a:srgbClr val="FFC000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4648349"/>
            <a:ext cx="86409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bg1"/>
              </a:buClr>
            </a:pPr>
            <a:r>
              <a:rPr lang="en-US" sz="2000" dirty="0">
                <a:solidFill>
                  <a:srgbClr val="FFC000"/>
                </a:solidFill>
                <a:latin typeface="Gill Sans MT" panose="020B0502020104020203" pitchFamily="34" charset="0"/>
              </a:rPr>
              <a:t>We applied for the first time an RPC model to the high-resolution X-ray spectrum of an obscured AGN</a:t>
            </a: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 (NGC1068 – 300ks RGS)</a:t>
            </a:r>
          </a:p>
          <a:p>
            <a:pPr algn="ctr">
              <a:spcBef>
                <a:spcPts val="600"/>
              </a:spcBef>
              <a:buClr>
                <a:schemeClr val="bg1"/>
              </a:buClr>
            </a:pPr>
            <a:r>
              <a:rPr lang="en-US" sz="2000" dirty="0">
                <a:solidFill>
                  <a:srgbClr val="FFC000"/>
                </a:solidFill>
                <a:latin typeface="Gill Sans MT" panose="020B0502020104020203" pitchFamily="34" charset="0"/>
              </a:rPr>
              <a:t>The overall spectrum is well reproduced with no free parameters</a:t>
            </a: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 (!), in particular the broad range of emission from different ions and elements</a:t>
            </a:r>
          </a:p>
          <a:p>
            <a:pPr algn="ctr">
              <a:spcBef>
                <a:spcPts val="600"/>
              </a:spcBef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Several significant issues are still open, and may be due to line transfer effects (geometry, turbulence, self-absorption) and non-Solar abundances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251520" y="2666896"/>
            <a:ext cx="4124597" cy="1728191"/>
            <a:chOff x="159371" y="980728"/>
            <a:chExt cx="6500861" cy="2325845"/>
          </a:xfrm>
        </p:grpSpPr>
        <p:pic>
          <p:nvPicPr>
            <p:cNvPr id="7" name="Content Placeholder 8" descr="schema_top.png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371" y="980728"/>
              <a:ext cx="6500861" cy="2325845"/>
            </a:xfrm>
            <a:prstGeom prst="rect">
              <a:avLst/>
            </a:prstGeom>
          </p:spPr>
        </p:pic>
        <p:sp>
          <p:nvSpPr>
            <p:cNvPr id="8" name="Rettangolo 7"/>
            <p:cNvSpPr/>
            <p:nvPr/>
          </p:nvSpPr>
          <p:spPr>
            <a:xfrm>
              <a:off x="1259632" y="980728"/>
              <a:ext cx="2736304" cy="43204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it-IT" sz="2400" dirty="0" err="1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9" name="Rettangolo 8"/>
            <p:cNvSpPr/>
            <p:nvPr/>
          </p:nvSpPr>
          <p:spPr>
            <a:xfrm rot="4327690">
              <a:off x="2204078" y="1889260"/>
              <a:ext cx="1251221" cy="23148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it-IT" sz="2400" dirty="0" err="1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383637"/>
            <a:ext cx="2136006" cy="20170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ttangolo 10"/>
          <p:cNvSpPr/>
          <p:nvPr/>
        </p:nvSpPr>
        <p:spPr>
          <a:xfrm>
            <a:off x="755576" y="95198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The </a:t>
            </a:r>
            <a:r>
              <a:rPr lang="en-US" sz="2000" dirty="0">
                <a:solidFill>
                  <a:srgbClr val="FFC000"/>
                </a:solidFill>
                <a:latin typeface="Gill Sans MT" panose="020B0502020104020203" pitchFamily="34" charset="0"/>
              </a:rPr>
              <a:t>soft X-ray emission in obscured AGN</a:t>
            </a: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 is produced by a photoionized plasma, spatially coincident with the optical NLR</a:t>
            </a:r>
            <a:endParaRPr lang="it-IT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4427327" y="2708920"/>
                <a:ext cx="4572000" cy="163121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spcBef>
                    <a:spcPts val="600"/>
                  </a:spcBef>
                  <a:buClr>
                    <a:schemeClr val="bg1"/>
                  </a:buClr>
                </a:pPr>
                <a:r>
                  <a:rPr lang="en-US" sz="2000" dirty="0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Radiation Pressure Confinement </a:t>
                </a:r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automatically reproduces all the most peculiar characteristics of this emission:  a</a:t>
                </a:r>
                <a:r>
                  <a:rPr lang="en-US" sz="2000" i="1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large range of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000" i="1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in a single slab,</a:t>
                </a:r>
                <a14:m>
                  <m:oMath xmlns:m="http://schemas.openxmlformats.org/officeDocument/2006/math">
                    <m:r>
                      <a:rPr lang="en-US" sz="2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, universal properties</a:t>
                </a:r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327" y="2708920"/>
                <a:ext cx="4572000" cy="1631216"/>
              </a:xfrm>
              <a:prstGeom prst="rect">
                <a:avLst/>
              </a:prstGeom>
              <a:blipFill>
                <a:blip r:embed="rId4"/>
                <a:stretch>
                  <a:fillRect l="-400" t="-1866" r="-400" b="-55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342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8" y="516742"/>
            <a:ext cx="5049704" cy="607604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4063" y="6525344"/>
            <a:ext cx="1584176" cy="307777"/>
          </a:xfrm>
          <a:prstGeom prst="rect">
            <a:avLst/>
          </a:prstGeom>
          <a:solidFill>
            <a:srgbClr val="FFC00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Gill Sans MT" panose="020B0502020104020203" pitchFamily="34" charset="0"/>
              </a:rPr>
              <a:t>Bianchi+ </a:t>
            </a:r>
            <a:r>
              <a:rPr lang="it-IT" sz="1400" b="1" dirty="0" err="1">
                <a:latin typeface="Gill Sans MT" panose="020B0502020104020203" pitchFamily="34" charset="0"/>
              </a:rPr>
              <a:t>prep</a:t>
            </a:r>
            <a:r>
              <a:rPr lang="it-IT" sz="1400" b="1" dirty="0">
                <a:latin typeface="Gill Sans MT" panose="020B0502020104020203" pitchFamily="34" charset="0"/>
              </a:rPr>
              <a:t>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355976" y="6525343"/>
            <a:ext cx="1080120" cy="307777"/>
          </a:xfrm>
          <a:prstGeom prst="rect">
            <a:avLst/>
          </a:prstGeom>
          <a:solidFill>
            <a:srgbClr val="92D05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Gill Sans MT" panose="020B0502020104020203" pitchFamily="34" charset="0"/>
              </a:rPr>
              <a:t>NGC1068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575635" y="17572"/>
            <a:ext cx="5992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small" dirty="0">
                <a:solidFill>
                  <a:srgbClr val="FFC000"/>
                </a:solidFill>
                <a:latin typeface="Gill Sans MT" panose="020B0502020104020203" pitchFamily="34" charset="0"/>
              </a:rPr>
              <a:t>Soft X-ray Emission in Obscured AGN</a:t>
            </a:r>
            <a:endParaRPr lang="it-IT" sz="2400" b="1" cap="small" dirty="0">
              <a:solidFill>
                <a:srgbClr val="FFC000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144098" y="908720"/>
            <a:ext cx="399990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Dominated by </a:t>
            </a:r>
            <a:r>
              <a:rPr lang="en-US" sz="2000" dirty="0">
                <a:solidFill>
                  <a:srgbClr val="FFC000"/>
                </a:solidFill>
                <a:latin typeface="Gill Sans MT" panose="020B0502020104020203" pitchFamily="34" charset="0"/>
              </a:rPr>
              <a:t>strong emission lines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with low or no continuum</a:t>
            </a:r>
          </a:p>
          <a:p>
            <a:pPr algn="ctr"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Most of the ‘soft excess’ is concentrated in very strong lines easily detected even in very low SNR spectra</a:t>
            </a:r>
          </a:p>
          <a:p>
            <a:pPr algn="ctr"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Gill Sans MT" panose="020B0502020104020203" pitchFamily="34" charset="0"/>
              </a:rPr>
              <a:t>(e.g. </a:t>
            </a:r>
            <a:r>
              <a:rPr lang="en-US" sz="1600" dirty="0" err="1">
                <a:solidFill>
                  <a:schemeClr val="bg1"/>
                </a:solidFill>
                <a:latin typeface="Gill Sans MT" panose="020B0502020104020203" pitchFamily="34" charset="0"/>
              </a:rPr>
              <a:t>Guainazzi</a:t>
            </a:r>
            <a:r>
              <a:rPr lang="en-US" sz="1600" dirty="0">
                <a:solidFill>
                  <a:schemeClr val="bg1"/>
                </a:solidFill>
                <a:latin typeface="Gill Sans MT" panose="020B0502020104020203" pitchFamily="34" charset="0"/>
              </a:rPr>
              <a:t> &amp; Bianchi, 2007)</a:t>
            </a:r>
            <a:endParaRPr lang="it-IT" sz="16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190365" y="4221088"/>
            <a:ext cx="377790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Diagnostic ratios on triplets and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higher order series lines point to </a:t>
            </a:r>
            <a:r>
              <a:rPr lang="en-US" sz="2000" dirty="0">
                <a:solidFill>
                  <a:srgbClr val="FFC000"/>
                </a:solidFill>
                <a:latin typeface="Gill Sans MT" panose="020B0502020104020203" pitchFamily="34" charset="0"/>
              </a:rPr>
              <a:t>photoionization</a:t>
            </a: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, with an important role of photoexcitation</a:t>
            </a:r>
          </a:p>
          <a:p>
            <a:pPr algn="ctr"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Gill Sans MT" panose="020B0502020104020203" pitchFamily="34" charset="0"/>
              </a:rPr>
              <a:t>(e.g. </a:t>
            </a:r>
            <a:r>
              <a:rPr lang="en-US" sz="1600" dirty="0" err="1">
                <a:solidFill>
                  <a:schemeClr val="bg1"/>
                </a:solidFill>
                <a:latin typeface="Gill Sans MT" panose="020B0502020104020203" pitchFamily="34" charset="0"/>
              </a:rPr>
              <a:t>Kinkhabwala</a:t>
            </a:r>
            <a:r>
              <a:rPr lang="en-US" sz="1600" dirty="0">
                <a:solidFill>
                  <a:schemeClr val="bg1"/>
                </a:solidFill>
                <a:latin typeface="Gill Sans MT" panose="020B0502020104020203" pitchFamily="34" charset="0"/>
              </a:rPr>
              <a:t>+ 2002, </a:t>
            </a:r>
            <a:r>
              <a:rPr lang="en-US" sz="1600" dirty="0" err="1">
                <a:solidFill>
                  <a:schemeClr val="bg1"/>
                </a:solidFill>
                <a:latin typeface="Gill Sans MT" panose="020B0502020104020203" pitchFamily="34" charset="0"/>
              </a:rPr>
              <a:t>Guainazzi</a:t>
            </a:r>
            <a:r>
              <a:rPr lang="en-US" sz="1600" dirty="0">
                <a:solidFill>
                  <a:schemeClr val="bg1"/>
                </a:solidFill>
                <a:latin typeface="Gill Sans MT" panose="020B0502020104020203" pitchFamily="34" charset="0"/>
              </a:rPr>
              <a:t> &amp; Bianchi, 2007)</a:t>
            </a:r>
            <a:endParaRPr lang="it-IT" sz="16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985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62" y="332656"/>
            <a:ext cx="3536586" cy="33396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2555776" y="48111"/>
            <a:ext cx="1800200" cy="307777"/>
          </a:xfrm>
          <a:prstGeom prst="rect">
            <a:avLst/>
          </a:prstGeom>
          <a:solidFill>
            <a:srgbClr val="FFC00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Gill Sans MT" panose="020B0502020104020203" pitchFamily="34" charset="0"/>
              </a:rPr>
              <a:t>Bianchi+ 2010</a:t>
            </a:r>
          </a:p>
        </p:txBody>
      </p:sp>
      <p:sp>
        <p:nvSpPr>
          <p:cNvPr id="4" name="CasellaDiTesto 3"/>
          <p:cNvSpPr txBox="1"/>
          <p:nvPr/>
        </p:nvSpPr>
        <p:spPr>
          <a:xfrm rot="19087218">
            <a:off x="27942" y="283207"/>
            <a:ext cx="853959" cy="307777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Gill Sans MT" panose="020B0502020104020203" pitchFamily="34" charset="0"/>
              </a:rPr>
              <a:t>Mrk573</a:t>
            </a:r>
          </a:p>
        </p:txBody>
      </p:sp>
      <p:sp>
        <p:nvSpPr>
          <p:cNvPr id="2" name="Rettangolo 1"/>
          <p:cNvSpPr/>
          <p:nvPr/>
        </p:nvSpPr>
        <p:spPr>
          <a:xfrm>
            <a:off x="4283968" y="437095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it-IT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The coincidence between the soft X-ray and [O </a:t>
            </a:r>
            <a:r>
              <a:rPr lang="en-US" altLang="it-IT" sz="2000" cap="small" dirty="0">
                <a:solidFill>
                  <a:schemeClr val="bg1"/>
                </a:solidFill>
                <a:latin typeface="Gill Sans MT" panose="020B0502020104020203" pitchFamily="34" charset="0"/>
              </a:rPr>
              <a:t>iii</a:t>
            </a:r>
            <a:r>
              <a:rPr lang="en-US" altLang="it-IT" sz="2000" dirty="0">
                <a:solidFill>
                  <a:schemeClr val="bg1"/>
                </a:solidFill>
                <a:latin typeface="Gill Sans MT" panose="020B0502020104020203" pitchFamily="34" charset="0"/>
              </a:rPr>
              <a:t>] emission is striking in most sources observed by </a:t>
            </a:r>
            <a:r>
              <a:rPr lang="en-US" altLang="it-IT" sz="2000" i="1" dirty="0">
                <a:solidFill>
                  <a:schemeClr val="bg1"/>
                </a:solidFill>
                <a:latin typeface="Gill Sans MT" panose="020B0502020104020203" pitchFamily="34" charset="0"/>
              </a:rPr>
              <a:t>Chandra</a:t>
            </a:r>
            <a:r>
              <a:rPr lang="en-US" altLang="it-IT" sz="2000" dirty="0">
                <a:solidFill>
                  <a:schemeClr val="bg1"/>
                </a:solidFill>
                <a:latin typeface="Gill Sans MT" panose="020B0502020104020203" pitchFamily="34" charset="0"/>
              </a:rPr>
              <a:t> and </a:t>
            </a:r>
            <a:r>
              <a:rPr lang="en-US" altLang="it-IT" sz="2000" i="1" dirty="0">
                <a:solidFill>
                  <a:schemeClr val="bg1"/>
                </a:solidFill>
                <a:latin typeface="Gill Sans MT" panose="020B0502020104020203" pitchFamily="34" charset="0"/>
              </a:rPr>
              <a:t>HST</a:t>
            </a:r>
            <a:r>
              <a:rPr lang="en-US" altLang="it-IT" sz="2000" dirty="0">
                <a:solidFill>
                  <a:schemeClr val="bg1"/>
                </a:solidFill>
                <a:latin typeface="Gill Sans MT" panose="020B0502020104020203" pitchFamily="34" charset="0"/>
              </a:rPr>
              <a:t>, both in extension and in morphology </a:t>
            </a:r>
            <a:r>
              <a:rPr lang="en-US" altLang="it-IT" sz="1600" dirty="0">
                <a:solidFill>
                  <a:schemeClr val="bg1"/>
                </a:solidFill>
                <a:latin typeface="Gill Sans MT" panose="020B0502020104020203" pitchFamily="34" charset="0"/>
              </a:rPr>
              <a:t>(Bianchi+, 2006)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4283968" y="2171384"/>
                <a:ext cx="4572000" cy="132343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it-IT" sz="2000" dirty="0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The same gas, photoionized by the AGN continuum, and extended on </a:t>
                </a:r>
                <a14:m>
                  <m:oMath xmlns:m="http://schemas.openxmlformats.org/officeDocument/2006/math">
                    <m:r>
                      <a:rPr lang="en-US" altLang="it-IT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~100</m:t>
                    </m:r>
                    <m:r>
                      <a:rPr lang="en-US" altLang="it-IT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it-IT" sz="2000" dirty="0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 pc, produces both the soft X-ray emission lines and the NLR optical emission</a:t>
                </a:r>
                <a:endParaRPr lang="it-IT" sz="2000" dirty="0">
                  <a:solidFill>
                    <a:srgbClr val="FFC000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171384"/>
                <a:ext cx="4572000" cy="1323439"/>
              </a:xfrm>
              <a:prstGeom prst="rect">
                <a:avLst/>
              </a:prstGeom>
              <a:blipFill>
                <a:blip r:embed="rId3"/>
                <a:stretch>
                  <a:fillRect t="-2304" b="-73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449542" y="3861048"/>
                <a:ext cx="824491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ctr">
                  <a:buFont typeface="Wingdings" panose="05000000000000000000" pitchFamily="2" charset="2"/>
                  <a:buChar char="Ø"/>
                </a:pPr>
                <a:r>
                  <a:rPr lang="en-US" alt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Inconsistent with a single-</a:t>
                </a:r>
                <a14:m>
                  <m:oMath xmlns:m="http://schemas.openxmlformats.org/officeDocument/2006/math">
                    <m:r>
                      <a:rPr lang="en-US" altLang="it-IT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model → requires high-</a:t>
                </a:r>
                <a14:m>
                  <m:oMath xmlns:m="http://schemas.openxmlformats.org/officeDocument/2006/math">
                    <m:r>
                      <a:rPr lang="en-US" altLang="it-IT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and low-</a:t>
                </a:r>
                <a14:m>
                  <m:oMath xmlns:m="http://schemas.openxmlformats.org/officeDocument/2006/math">
                    <m:r>
                      <a:rPr lang="en-US" altLang="it-IT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phases</a:t>
                </a:r>
              </a:p>
              <a:p>
                <a:pPr marL="342900" indent="-342900" algn="ctr">
                  <a:buFont typeface="Wingdings" panose="05000000000000000000" pitchFamily="2" charset="2"/>
                  <a:buChar char="Ø"/>
                </a:pPr>
                <a:r>
                  <a:rPr lang="en-US" alt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The [O </a:t>
                </a:r>
                <a:r>
                  <a:rPr lang="en-US" altLang="it-IT" sz="2000" cap="small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iii</a:t>
                </a:r>
                <a:r>
                  <a:rPr lang="en-US" alt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]/soft X-ray ratio is spatially constant → </a:t>
                </a:r>
                <a14:m>
                  <m:oMath xmlns:m="http://schemas.openxmlformats.org/officeDocument/2006/math">
                    <m:r>
                      <a:rPr lang="en-US" altLang="it-IT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it-IT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altLang="it-IT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it-IT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it-IT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(</a:t>
                </a:r>
                <a:r>
                  <a:rPr lang="it-IT" sz="2000" dirty="0" err="1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constant</a:t>
                </a:r>
                <a:r>
                  <a:rPr 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)</a:t>
                </a:r>
              </a:p>
              <a:p>
                <a:pPr marL="342900" indent="-342900" algn="ctr">
                  <a:buFont typeface="Wingdings" panose="05000000000000000000" pitchFamily="2" charset="2"/>
                  <a:buChar char="Ø"/>
                </a:pPr>
                <a:r>
                  <a:rPr lang="en-US" alt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The [O </a:t>
                </a:r>
                <a:r>
                  <a:rPr lang="en-US" altLang="it-IT" sz="2000" cap="small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iii</a:t>
                </a:r>
                <a:r>
                  <a:rPr lang="en-US" alt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]/soft X-ray ratio is fairly universal among the sources</a:t>
                </a: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42" y="3861048"/>
                <a:ext cx="8244916" cy="1015663"/>
              </a:xfrm>
              <a:prstGeom prst="rect">
                <a:avLst/>
              </a:prstGeom>
              <a:blipFill>
                <a:blip r:embed="rId4"/>
                <a:stretch>
                  <a:fillRect t="-2994" b="-95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5916" y="5050431"/>
            <a:ext cx="1512168" cy="173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5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51520" y="205188"/>
            <a:ext cx="4865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Gill Sans MT" panose="020B0502020104020203" pitchFamily="34" charset="0"/>
              </a:rPr>
              <a:t>Radiation Pressure Confinement</a:t>
            </a:r>
            <a:endParaRPr lang="it-IT" sz="2400" b="1" dirty="0">
              <a:solidFill>
                <a:srgbClr val="FFC000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148064" y="20523"/>
            <a:ext cx="38882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  <a:latin typeface="Gill Sans MT" panose="020B0502020104020203" pitchFamily="34" charset="0"/>
              </a:rPr>
              <a:t>Mathews</a:t>
            </a:r>
            <a:r>
              <a:rPr lang="it-IT" sz="1600" dirty="0">
                <a:solidFill>
                  <a:schemeClr val="bg1"/>
                </a:solidFill>
                <a:latin typeface="Gill Sans MT" panose="020B0502020104020203" pitchFamily="34" charset="0"/>
              </a:rPr>
              <a:t> 67; </a:t>
            </a:r>
            <a:r>
              <a:rPr lang="it-IT" sz="1600" dirty="0" err="1">
                <a:solidFill>
                  <a:schemeClr val="bg1"/>
                </a:solidFill>
                <a:latin typeface="Gill Sans MT" panose="020B0502020104020203" pitchFamily="34" charset="0"/>
              </a:rPr>
              <a:t>Pier&amp;Voit</a:t>
            </a:r>
            <a:r>
              <a:rPr lang="it-IT" sz="1600" dirty="0">
                <a:solidFill>
                  <a:schemeClr val="bg1"/>
                </a:solidFill>
                <a:latin typeface="Gill Sans MT" panose="020B0502020104020203" pitchFamily="34" charset="0"/>
              </a:rPr>
              <a:t> 95; Dopita+02; Różańska+06; Pellegrini+07,09; </a:t>
            </a:r>
            <a:r>
              <a:rPr lang="it-IT" sz="1600" dirty="0" err="1">
                <a:solidFill>
                  <a:schemeClr val="bg1"/>
                </a:solidFill>
                <a:latin typeface="Gill Sans MT" panose="020B0502020104020203" pitchFamily="34" charset="0"/>
              </a:rPr>
              <a:t>Draine</a:t>
            </a:r>
            <a:r>
              <a:rPr lang="it-IT" sz="1600" dirty="0">
                <a:solidFill>
                  <a:schemeClr val="bg1"/>
                </a:solidFill>
                <a:latin typeface="Gill Sans MT" panose="020B0502020104020203" pitchFamily="34" charset="0"/>
              </a:rPr>
              <a:t> 11;</a:t>
            </a:r>
          </a:p>
          <a:p>
            <a:pPr algn="ctr"/>
            <a:r>
              <a:rPr lang="it-IT" sz="1600" dirty="0" err="1">
                <a:solidFill>
                  <a:schemeClr val="bg1"/>
                </a:solidFill>
                <a:latin typeface="Gill Sans MT" panose="020B0502020104020203" pitchFamily="34" charset="0"/>
              </a:rPr>
              <a:t>Yeh&amp;Matzner</a:t>
            </a:r>
            <a:r>
              <a:rPr lang="it-IT" sz="1600" dirty="0">
                <a:solidFill>
                  <a:schemeClr val="bg1"/>
                </a:solidFill>
                <a:latin typeface="Gill Sans MT" panose="020B0502020104020203" pitchFamily="34" charset="0"/>
              </a:rPr>
              <a:t> 12;Stern+14a,b; Baskin+14a,b</a:t>
            </a:r>
          </a:p>
        </p:txBody>
      </p:sp>
      <p:sp>
        <p:nvSpPr>
          <p:cNvPr id="2" name="Rettangolo 1"/>
          <p:cNvSpPr/>
          <p:nvPr/>
        </p:nvSpPr>
        <p:spPr>
          <a:xfrm>
            <a:off x="302206" y="3573016"/>
            <a:ext cx="85395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cap="small" dirty="0">
                <a:solidFill>
                  <a:schemeClr val="bg1"/>
                </a:solidFill>
                <a:latin typeface="Gill Sans MT" panose="020B0502020104020203" pitchFamily="34" charset="0"/>
              </a:rPr>
              <a:t>Assumptions</a:t>
            </a:r>
          </a:p>
          <a:p>
            <a:pPr marL="285750" indent="-285750" algn="ctr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Radiation is the dominant force acting on the gas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The ambient pressure is much lower than radiation pressure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cap="small" dirty="0">
                <a:solidFill>
                  <a:schemeClr val="bg1"/>
                </a:solidFill>
                <a:latin typeface="Gill Sans MT" panose="020B0502020104020203" pitchFamily="34" charset="0"/>
              </a:rPr>
              <a:t>Consequences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The radiation is absorbed in the surface layer of the gas, both ionizing it and compressing it, thus increasing its pressure </a:t>
            </a:r>
          </a:p>
          <a:p>
            <a:pPr algn="ctr"/>
            <a:endParaRPr lang="en-US" sz="2000" b="1" dirty="0">
              <a:solidFill>
                <a:srgbClr val="FFC00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The pressure of the incident radiation itself can confine the ionized layer of the illuminated gas:</a:t>
            </a:r>
            <a:r>
              <a:rPr lang="en-US" sz="2000" b="1" dirty="0">
                <a:solidFill>
                  <a:srgbClr val="FFC000"/>
                </a:solidFill>
                <a:latin typeface="Gill Sans MT" panose="020B0502020104020203" pitchFamily="34" charset="0"/>
              </a:rPr>
              <a:t> the gas is Radiation Pressure Confined </a:t>
            </a:r>
          </a:p>
        </p:txBody>
      </p:sp>
      <p:grpSp>
        <p:nvGrpSpPr>
          <p:cNvPr id="12" name="Gruppo 11"/>
          <p:cNvGrpSpPr/>
          <p:nvPr/>
        </p:nvGrpSpPr>
        <p:grpSpPr>
          <a:xfrm>
            <a:off x="159371" y="980728"/>
            <a:ext cx="6500861" cy="2325845"/>
            <a:chOff x="159371" y="980728"/>
            <a:chExt cx="6500861" cy="2325845"/>
          </a:xfrm>
        </p:grpSpPr>
        <p:pic>
          <p:nvPicPr>
            <p:cNvPr id="4" name="Content Placeholder 8" descr="schema_top.png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371" y="980728"/>
              <a:ext cx="6500861" cy="2325845"/>
            </a:xfrm>
            <a:prstGeom prst="rect">
              <a:avLst/>
            </a:prstGeom>
          </p:spPr>
        </p:pic>
        <p:sp>
          <p:nvSpPr>
            <p:cNvPr id="10" name="Rettangolo 9"/>
            <p:cNvSpPr/>
            <p:nvPr/>
          </p:nvSpPr>
          <p:spPr>
            <a:xfrm>
              <a:off x="1259632" y="980728"/>
              <a:ext cx="2736304" cy="43204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it-IT" sz="2400" dirty="0" err="1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1" name="Rettangolo 10"/>
            <p:cNvSpPr/>
            <p:nvPr/>
          </p:nvSpPr>
          <p:spPr>
            <a:xfrm rot="4327690">
              <a:off x="2204078" y="1889260"/>
              <a:ext cx="1251221" cy="23148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it-IT" sz="2400" dirty="0" err="1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6" name="CasellaDiTesto 5"/>
          <p:cNvSpPr txBox="1"/>
          <p:nvPr/>
        </p:nvSpPr>
        <p:spPr>
          <a:xfrm>
            <a:off x="35496" y="3128004"/>
            <a:ext cx="1800200" cy="307777"/>
          </a:xfrm>
          <a:prstGeom prst="rect">
            <a:avLst/>
          </a:prstGeom>
          <a:solidFill>
            <a:srgbClr val="FFC00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Gill Sans MT" panose="020B0502020104020203" pitchFamily="34" charset="0"/>
              </a:rPr>
              <a:t>Courtesy J. Stern</a:t>
            </a:r>
            <a:endParaRPr lang="it-IT" sz="14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170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51520" y="205188"/>
            <a:ext cx="4865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Gill Sans MT" panose="020B0502020104020203" pitchFamily="34" charset="0"/>
              </a:rPr>
              <a:t>Radiation Pressure Confinement</a:t>
            </a:r>
            <a:endParaRPr lang="it-IT" sz="2400" b="1" dirty="0">
              <a:solidFill>
                <a:srgbClr val="FFC000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148064" y="20523"/>
            <a:ext cx="38882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  <a:latin typeface="Gill Sans MT" panose="020B0502020104020203" pitchFamily="34" charset="0"/>
              </a:rPr>
              <a:t>Mathews</a:t>
            </a:r>
            <a:r>
              <a:rPr lang="it-IT" sz="1600" dirty="0">
                <a:solidFill>
                  <a:schemeClr val="bg1"/>
                </a:solidFill>
                <a:latin typeface="Gill Sans MT" panose="020B0502020104020203" pitchFamily="34" charset="0"/>
              </a:rPr>
              <a:t> 67; </a:t>
            </a:r>
            <a:r>
              <a:rPr lang="it-IT" sz="1600" dirty="0" err="1">
                <a:solidFill>
                  <a:schemeClr val="bg1"/>
                </a:solidFill>
                <a:latin typeface="Gill Sans MT" panose="020B0502020104020203" pitchFamily="34" charset="0"/>
              </a:rPr>
              <a:t>Pier&amp;Voit</a:t>
            </a:r>
            <a:r>
              <a:rPr lang="it-IT" sz="1600" dirty="0">
                <a:solidFill>
                  <a:schemeClr val="bg1"/>
                </a:solidFill>
                <a:latin typeface="Gill Sans MT" panose="020B0502020104020203" pitchFamily="34" charset="0"/>
              </a:rPr>
              <a:t> 95; Dopita+02; Różańska+06; Pellegrini+07,09; </a:t>
            </a:r>
            <a:r>
              <a:rPr lang="it-IT" sz="1600" dirty="0" err="1">
                <a:solidFill>
                  <a:schemeClr val="bg1"/>
                </a:solidFill>
                <a:latin typeface="Gill Sans MT" panose="020B0502020104020203" pitchFamily="34" charset="0"/>
              </a:rPr>
              <a:t>Draine</a:t>
            </a:r>
            <a:r>
              <a:rPr lang="it-IT" sz="1600" dirty="0">
                <a:solidFill>
                  <a:schemeClr val="bg1"/>
                </a:solidFill>
                <a:latin typeface="Gill Sans MT" panose="020B0502020104020203" pitchFamily="34" charset="0"/>
              </a:rPr>
              <a:t> 11;</a:t>
            </a:r>
          </a:p>
          <a:p>
            <a:pPr algn="ctr"/>
            <a:r>
              <a:rPr lang="it-IT" sz="1600" dirty="0" err="1">
                <a:solidFill>
                  <a:schemeClr val="bg1"/>
                </a:solidFill>
                <a:latin typeface="Gill Sans MT" panose="020B0502020104020203" pitchFamily="34" charset="0"/>
              </a:rPr>
              <a:t>Yeh&amp;Matzner</a:t>
            </a:r>
            <a:r>
              <a:rPr lang="it-IT" sz="1600" dirty="0">
                <a:solidFill>
                  <a:schemeClr val="bg1"/>
                </a:solidFill>
                <a:latin typeface="Gill Sans MT" panose="020B0502020104020203" pitchFamily="34" charset="0"/>
              </a:rPr>
              <a:t> 12;Stern+14a,b; Baskin+14a,b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374214" y="4089788"/>
                <a:ext cx="8395572" cy="2122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, all the radiation is absorbed, and there is a transition to neutral gas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∼1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, the gas pressure roughly equals the radiation pressure: this layer is called the </a:t>
                </a:r>
                <a:r>
                  <a:rPr lang="en-US" sz="2000" b="1" dirty="0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ionization front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Near the ionization front, at the boundary between the H </a:t>
                </a:r>
                <a:r>
                  <a:rPr lang="en-US" sz="2000" cap="small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ii</a:t>
                </a:r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and H </a:t>
                </a:r>
                <a:r>
                  <a:rPr lang="en-US" sz="2000" cap="small" dirty="0" err="1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i</a:t>
                </a:r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layers, the temperature is always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, and the equality of gas pressure and radiation pressure implies that the ionization parameter is always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∼0.03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14" y="4089788"/>
                <a:ext cx="8395572" cy="2122441"/>
              </a:xfrm>
              <a:prstGeom prst="rect">
                <a:avLst/>
              </a:prstGeom>
              <a:blipFill>
                <a:blip r:embed="rId2"/>
                <a:stretch>
                  <a:fillRect t="-1724" r="-218" b="-43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uppo 11"/>
          <p:cNvGrpSpPr/>
          <p:nvPr/>
        </p:nvGrpSpPr>
        <p:grpSpPr>
          <a:xfrm>
            <a:off x="159371" y="980728"/>
            <a:ext cx="6500861" cy="2325845"/>
            <a:chOff x="159371" y="980728"/>
            <a:chExt cx="6500861" cy="2325845"/>
          </a:xfrm>
        </p:grpSpPr>
        <p:pic>
          <p:nvPicPr>
            <p:cNvPr id="4" name="Content Placeholder 8" descr="schema_top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371" y="980728"/>
              <a:ext cx="6500861" cy="2325845"/>
            </a:xfrm>
            <a:prstGeom prst="rect">
              <a:avLst/>
            </a:prstGeom>
          </p:spPr>
        </p:pic>
        <p:sp>
          <p:nvSpPr>
            <p:cNvPr id="10" name="Rettangolo 9"/>
            <p:cNvSpPr/>
            <p:nvPr/>
          </p:nvSpPr>
          <p:spPr>
            <a:xfrm>
              <a:off x="1259632" y="980728"/>
              <a:ext cx="2736304" cy="43204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it-IT" sz="2400" dirty="0" err="1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1" name="Rettangolo 10"/>
            <p:cNvSpPr/>
            <p:nvPr/>
          </p:nvSpPr>
          <p:spPr>
            <a:xfrm rot="4327690">
              <a:off x="2204078" y="1889260"/>
              <a:ext cx="1251221" cy="23148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it-IT" sz="2400" dirty="0" err="1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6" name="CasellaDiTesto 5"/>
          <p:cNvSpPr txBox="1"/>
          <p:nvPr/>
        </p:nvSpPr>
        <p:spPr>
          <a:xfrm>
            <a:off x="35496" y="3128004"/>
            <a:ext cx="1800200" cy="307777"/>
          </a:xfrm>
          <a:prstGeom prst="rect">
            <a:avLst/>
          </a:prstGeom>
          <a:solidFill>
            <a:srgbClr val="FFC00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Gill Sans MT" panose="020B0502020104020203" pitchFamily="34" charset="0"/>
              </a:rPr>
              <a:t>Courtesy J. Stern</a:t>
            </a:r>
            <a:endParaRPr lang="it-IT" sz="14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014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51520" y="205188"/>
            <a:ext cx="4865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Gill Sans MT" panose="020B0502020104020203" pitchFamily="34" charset="0"/>
              </a:rPr>
              <a:t>Radiation Pressure Confinement</a:t>
            </a:r>
            <a:endParaRPr lang="it-IT" sz="2400" b="1" dirty="0">
              <a:solidFill>
                <a:srgbClr val="FFC000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148064" y="20523"/>
            <a:ext cx="38882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  <a:latin typeface="Gill Sans MT" panose="020B0502020104020203" pitchFamily="34" charset="0"/>
              </a:rPr>
              <a:t>Mathews</a:t>
            </a:r>
            <a:r>
              <a:rPr lang="it-IT" sz="1600" dirty="0">
                <a:solidFill>
                  <a:schemeClr val="bg1"/>
                </a:solidFill>
                <a:latin typeface="Gill Sans MT" panose="020B0502020104020203" pitchFamily="34" charset="0"/>
              </a:rPr>
              <a:t> 67; </a:t>
            </a:r>
            <a:r>
              <a:rPr lang="it-IT" sz="1600" dirty="0" err="1">
                <a:solidFill>
                  <a:schemeClr val="bg1"/>
                </a:solidFill>
                <a:latin typeface="Gill Sans MT" panose="020B0502020104020203" pitchFamily="34" charset="0"/>
              </a:rPr>
              <a:t>Pier&amp;Voit</a:t>
            </a:r>
            <a:r>
              <a:rPr lang="it-IT" sz="1600" dirty="0">
                <a:solidFill>
                  <a:schemeClr val="bg1"/>
                </a:solidFill>
                <a:latin typeface="Gill Sans MT" panose="020B0502020104020203" pitchFamily="34" charset="0"/>
              </a:rPr>
              <a:t> 95; Dopita+02; Różańska+06; Pellegrini+07,09; </a:t>
            </a:r>
            <a:r>
              <a:rPr lang="it-IT" sz="1600" dirty="0" err="1">
                <a:solidFill>
                  <a:schemeClr val="bg1"/>
                </a:solidFill>
                <a:latin typeface="Gill Sans MT" panose="020B0502020104020203" pitchFamily="34" charset="0"/>
              </a:rPr>
              <a:t>Draine</a:t>
            </a:r>
            <a:r>
              <a:rPr lang="it-IT" sz="1600" dirty="0">
                <a:solidFill>
                  <a:schemeClr val="bg1"/>
                </a:solidFill>
                <a:latin typeface="Gill Sans MT" panose="020B0502020104020203" pitchFamily="34" charset="0"/>
              </a:rPr>
              <a:t> 11;</a:t>
            </a:r>
          </a:p>
          <a:p>
            <a:pPr algn="ctr"/>
            <a:r>
              <a:rPr lang="it-IT" sz="1600" dirty="0" err="1">
                <a:solidFill>
                  <a:schemeClr val="bg1"/>
                </a:solidFill>
                <a:latin typeface="Gill Sans MT" panose="020B0502020104020203" pitchFamily="34" charset="0"/>
              </a:rPr>
              <a:t>Yeh&amp;Matzner</a:t>
            </a:r>
            <a:r>
              <a:rPr lang="it-IT" sz="1600" dirty="0">
                <a:solidFill>
                  <a:schemeClr val="bg1"/>
                </a:solidFill>
                <a:latin typeface="Gill Sans MT" panose="020B0502020104020203" pitchFamily="34" charset="0"/>
              </a:rPr>
              <a:t> 12;Stern+14a,b; Baskin+14a,b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312867" y="3925737"/>
                <a:ext cx="8518266" cy="2450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ctr">
                  <a:spcBef>
                    <a:spcPts val="6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ü"/>
                </a:pPr>
                <a:r>
                  <a:rPr lang="en-US" sz="2000" dirty="0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A</a:t>
                </a:r>
                <a:r>
                  <a:rPr lang="en-US" sz="2000" i="1" dirty="0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en-US" sz="2000" dirty="0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large range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000" i="1" dirty="0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en-US" sz="2000" dirty="0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in a single slab</a:t>
                </a:r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: the same gas which emits the low-ionization emission lines has a highly ionized surface which emits X-ray lines</a:t>
                </a:r>
              </a:p>
              <a:p>
                <a:pPr marL="342900" indent="-342900" algn="ctr"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At the ionization front, the temperature is universal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𝑔𝑎𝑠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𝑟𝑎𝑑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: since the latter is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00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bg1"/>
                  </a:solidFill>
                  <a:latin typeface="Gill Sans MT" panose="020B0502020104020203" pitchFamily="34" charset="0"/>
                </a:endParaRPr>
              </a:p>
              <a:p>
                <a:pPr marL="342900" indent="-342900" algn="ctr"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The hydrostatic solution of RPC gas is independent of the boundary values at the illuminated surface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𝑔𝑎𝑠</m:t>
                        </m:r>
                        <m: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): </a:t>
                </a:r>
                <a:r>
                  <a:rPr lang="en-US" sz="2000" dirty="0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RPC models are universal and have essentially zero free parameters</a:t>
                </a:r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67" y="3925737"/>
                <a:ext cx="8518266" cy="2450543"/>
              </a:xfrm>
              <a:prstGeom prst="rect">
                <a:avLst/>
              </a:prstGeom>
              <a:blipFill>
                <a:blip r:embed="rId2"/>
                <a:stretch>
                  <a:fillRect l="-358" t="-1493" r="-1216" b="-348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uppo 11"/>
          <p:cNvGrpSpPr/>
          <p:nvPr/>
        </p:nvGrpSpPr>
        <p:grpSpPr>
          <a:xfrm>
            <a:off x="159371" y="980728"/>
            <a:ext cx="6500861" cy="2325845"/>
            <a:chOff x="159371" y="980728"/>
            <a:chExt cx="6500861" cy="2325845"/>
          </a:xfrm>
        </p:grpSpPr>
        <p:pic>
          <p:nvPicPr>
            <p:cNvPr id="4" name="Content Placeholder 8" descr="schema_top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371" y="980728"/>
              <a:ext cx="6500861" cy="2325845"/>
            </a:xfrm>
            <a:prstGeom prst="rect">
              <a:avLst/>
            </a:prstGeom>
          </p:spPr>
        </p:pic>
        <p:sp>
          <p:nvSpPr>
            <p:cNvPr id="10" name="Rettangolo 9"/>
            <p:cNvSpPr/>
            <p:nvPr/>
          </p:nvSpPr>
          <p:spPr>
            <a:xfrm>
              <a:off x="1259632" y="980728"/>
              <a:ext cx="2736304" cy="43204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it-IT" sz="2400" dirty="0" err="1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1" name="Rettangolo 10"/>
            <p:cNvSpPr/>
            <p:nvPr/>
          </p:nvSpPr>
          <p:spPr>
            <a:xfrm rot="4327690">
              <a:off x="2204078" y="1889260"/>
              <a:ext cx="1251221" cy="23148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it-IT" sz="2400" dirty="0" err="1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6" name="CasellaDiTesto 5"/>
          <p:cNvSpPr txBox="1"/>
          <p:nvPr/>
        </p:nvSpPr>
        <p:spPr>
          <a:xfrm>
            <a:off x="35496" y="3128004"/>
            <a:ext cx="1800200" cy="307777"/>
          </a:xfrm>
          <a:prstGeom prst="rect">
            <a:avLst/>
          </a:prstGeom>
          <a:solidFill>
            <a:srgbClr val="FFC00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Gill Sans MT" panose="020B0502020104020203" pitchFamily="34" charset="0"/>
              </a:rPr>
              <a:t>Courtesy J. Stern</a:t>
            </a:r>
            <a:endParaRPr lang="it-IT" sz="1400" b="1" dirty="0"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3"/>
              <p:cNvSpPr txBox="1"/>
              <p:nvPr/>
            </p:nvSpPr>
            <p:spPr>
              <a:xfrm>
                <a:off x="1810564" y="2831530"/>
                <a:ext cx="2710853" cy="395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gas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↑,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↓     ⇒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↑↑,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↓↓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564" y="2831530"/>
                <a:ext cx="2710853" cy="395493"/>
              </a:xfrm>
              <a:prstGeom prst="rect">
                <a:avLst/>
              </a:prstGeom>
              <a:blipFill>
                <a:blip r:embed="rId4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4107" y="2201461"/>
            <a:ext cx="2111725" cy="165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6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>
            <a:off x="1448786" y="1628800"/>
            <a:ext cx="6246428" cy="3794535"/>
            <a:chOff x="2123728" y="1844824"/>
            <a:chExt cx="6246428" cy="3794535"/>
          </a:xfrm>
        </p:grpSpPr>
        <p:pic>
          <p:nvPicPr>
            <p:cNvPr id="6" name="Content Placeholder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1844824"/>
              <a:ext cx="6246428" cy="3574071"/>
            </a:xfrm>
            <a:prstGeom prst="rect">
              <a:avLst/>
            </a:prstGeom>
          </p:spPr>
        </p:pic>
        <p:sp>
          <p:nvSpPr>
            <p:cNvPr id="9" name="CasellaDiTesto 8"/>
            <p:cNvSpPr txBox="1"/>
            <p:nvPr/>
          </p:nvSpPr>
          <p:spPr>
            <a:xfrm>
              <a:off x="6785980" y="5331582"/>
              <a:ext cx="1584176" cy="307777"/>
            </a:xfrm>
            <a:prstGeom prst="rect">
              <a:avLst/>
            </a:prstGeom>
            <a:solidFill>
              <a:srgbClr val="FFC00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err="1">
                  <a:latin typeface="Gill Sans MT" panose="020B0502020104020203" pitchFamily="34" charset="0"/>
                </a:rPr>
                <a:t>Ogle</a:t>
              </a:r>
              <a:r>
                <a:rPr lang="it-IT" sz="1400" b="1" dirty="0">
                  <a:latin typeface="Gill Sans MT" panose="020B0502020104020203" pitchFamily="34" charset="0"/>
                </a:rPr>
                <a:t>+ 2003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2987824" y="4491214"/>
              <a:ext cx="1080120" cy="307777"/>
            </a:xfrm>
            <a:prstGeom prst="rect">
              <a:avLst/>
            </a:prstGeom>
            <a:solidFill>
              <a:srgbClr val="92D05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latin typeface="Gill Sans MT" panose="020B0502020104020203" pitchFamily="34" charset="0"/>
                </a:rPr>
                <a:t>NGC1068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/>
              <p:cNvSpPr/>
              <p:nvPr/>
            </p:nvSpPr>
            <p:spPr>
              <a:xfrm>
                <a:off x="157346" y="260648"/>
                <a:ext cx="8829308" cy="10323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The expected Emission Measure Distribution from an RPC slab is (Stern+14): </a:t>
                </a:r>
              </a:p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func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−0.9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(for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&gt;0.03</m:t>
                    </m:r>
                    <m:r>
                      <a:rPr lang="en-US" sz="2000" i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bg1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46" y="260648"/>
                <a:ext cx="8829308" cy="1032399"/>
              </a:xfrm>
              <a:prstGeom prst="rect">
                <a:avLst/>
              </a:prstGeom>
              <a:blipFill>
                <a:blip r:embed="rId3"/>
                <a:stretch>
                  <a:fillRect t="-35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/>
              <p:cNvSpPr/>
              <p:nvPr/>
            </p:nvSpPr>
            <p:spPr>
              <a:xfrm>
                <a:off x="5436096" y="1988840"/>
                <a:ext cx="1572931" cy="666849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𝑑𝐿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𝑑𝑙𝑜𝑔𝑈</m:t>
                          </m:r>
                        </m:den>
                      </m:f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4" name="Rettango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988840"/>
                <a:ext cx="1572931" cy="6668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ttore 2 15"/>
          <p:cNvCxnSpPr/>
          <p:nvPr/>
        </p:nvCxnSpPr>
        <p:spPr>
          <a:xfrm flipH="1">
            <a:off x="4788024" y="2655689"/>
            <a:ext cx="648072" cy="55728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143673" y="5942392"/>
            <a:ext cx="8856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C000"/>
                </a:solidFill>
                <a:latin typeface="Gill Sans MT" panose="020B0502020104020203" pitchFamily="34" charset="0"/>
              </a:rPr>
              <a:t>Can we go a step further and fit the soft X-ray high-resolution spectrum?</a:t>
            </a:r>
            <a:endParaRPr lang="it-IT" sz="2000" b="1" dirty="0">
              <a:solidFill>
                <a:srgbClr val="FFC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0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19200" y="7620000"/>
            <a:ext cx="8534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7096125"/>
            <a:ext cx="3810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6084" y="93664"/>
            <a:ext cx="8831833" cy="81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3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3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3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3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3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3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3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3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3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it-IT" sz="2000" dirty="0">
                <a:latin typeface="Gill Sans MT" panose="020B0502020104020203" pitchFamily="34" charset="0"/>
              </a:rPr>
              <a:t>NGC1068 was observed by </a:t>
            </a:r>
            <a:r>
              <a:rPr lang="en-US" altLang="it-IT" sz="2000" i="1" dirty="0">
                <a:latin typeface="Gill Sans MT" panose="020B0502020104020203" pitchFamily="34" charset="0"/>
              </a:rPr>
              <a:t>XMM-Newton</a:t>
            </a:r>
            <a:r>
              <a:rPr lang="en-US" altLang="it-IT" sz="2000" dirty="0">
                <a:latin typeface="Gill Sans MT" panose="020B0502020104020203" pitchFamily="34" charset="0"/>
              </a:rPr>
              <a:t> twice in 2000 and four times in our extensive campaign in 2014/15 (</a:t>
            </a:r>
            <a:r>
              <a:rPr lang="en-US" altLang="it-IT" sz="2000" dirty="0" err="1">
                <a:latin typeface="Gill Sans MT" panose="020B0502020104020203" pitchFamily="34" charset="0"/>
              </a:rPr>
              <a:t>Marinucci</a:t>
            </a:r>
            <a:r>
              <a:rPr lang="en-US" altLang="it-IT" sz="2000" dirty="0">
                <a:latin typeface="Gill Sans MT" panose="020B0502020104020203" pitchFamily="34" charset="0"/>
              </a:rPr>
              <a:t>+ 2016)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4788024" y="1768248"/>
                <a:ext cx="4199893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it-IT" sz="2000" b="1" dirty="0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No variability is found</a:t>
                </a:r>
                <a:endParaRPr lang="en-US" altLang="it-IT" sz="2000" b="1" dirty="0">
                  <a:latin typeface="Gill Sans MT" panose="020B0502020104020203" pitchFamily="34" charset="0"/>
                </a:endParaRPr>
              </a:p>
              <a:p>
                <a:pPr algn="ctr" eaLnBrk="1" hangingPunct="1"/>
                <a:r>
                  <a:rPr lang="en-US" altLang="it-IT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ill Sans MT" panose="020B0502020104020203" pitchFamily="34" charset="0"/>
                  </a:rPr>
                  <a:t>The forbidden component of the O </a:t>
                </a:r>
                <a:r>
                  <a:rPr lang="en-US" altLang="it-IT" sz="2000" cap="small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ill Sans MT" panose="020B0502020104020203" pitchFamily="34" charset="0"/>
                  </a:rPr>
                  <a:t>vii</a:t>
                </a:r>
                <a:r>
                  <a:rPr lang="en-US" altLang="it-IT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ill Sans MT" panose="020B0502020104020203" pitchFamily="34" charset="0"/>
                  </a:rPr>
                  <a:t> Kα line triplet is constant within </a:t>
                </a:r>
                <a14:m>
                  <m:oMath xmlns:m="http://schemas.openxmlformats.org/officeDocument/2006/math">
                    <m:r>
                      <a:rPr lang="en-US" altLang="it-IT" sz="2000" i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1%</m:t>
                    </m:r>
                  </m:oMath>
                </a14:m>
                <a:endParaRPr lang="en-US" altLang="it-IT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768248"/>
                <a:ext cx="4199893" cy="1169551"/>
              </a:xfrm>
              <a:prstGeom prst="rect">
                <a:avLst/>
              </a:prstGeom>
              <a:blipFill>
                <a:blip r:embed="rId2"/>
                <a:stretch>
                  <a:fillRect l="-435" t="-2604" r="-290" b="-1093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0" y="1210435"/>
            <a:ext cx="4560130" cy="33755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227" y="4540684"/>
            <a:ext cx="6349273" cy="229350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0" name="CasellaDiTesto 19"/>
          <p:cNvSpPr txBox="1"/>
          <p:nvPr/>
        </p:nvSpPr>
        <p:spPr>
          <a:xfrm>
            <a:off x="1135891" y="4586402"/>
            <a:ext cx="1584176" cy="307777"/>
          </a:xfrm>
          <a:prstGeom prst="rect">
            <a:avLst/>
          </a:prstGeom>
          <a:solidFill>
            <a:srgbClr val="FFC00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Gill Sans MT" panose="020B0502020104020203" pitchFamily="34" charset="0"/>
              </a:rPr>
              <a:t>Bianchi+ </a:t>
            </a:r>
            <a:r>
              <a:rPr lang="it-IT" sz="1400" b="1" dirty="0" err="1">
                <a:latin typeface="Gill Sans MT" panose="020B0502020104020203" pitchFamily="34" charset="0"/>
              </a:rPr>
              <a:t>prep</a:t>
            </a:r>
            <a:r>
              <a:rPr lang="it-IT" sz="1400" b="1" dirty="0">
                <a:latin typeface="Gill Sans MT" panose="020B05020201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2238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5" y="252000"/>
            <a:ext cx="5235827" cy="6300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4063" y="6525344"/>
            <a:ext cx="1584176" cy="307777"/>
          </a:xfrm>
          <a:prstGeom prst="rect">
            <a:avLst/>
          </a:prstGeom>
          <a:solidFill>
            <a:srgbClr val="FFC00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Gill Sans MT" panose="020B0502020104020203" pitchFamily="34" charset="0"/>
              </a:rPr>
              <a:t>Bianchi+ </a:t>
            </a:r>
            <a:r>
              <a:rPr lang="it-IT" sz="1400" b="1" dirty="0" err="1">
                <a:latin typeface="Gill Sans MT" panose="020B0502020104020203" pitchFamily="34" charset="0"/>
              </a:rPr>
              <a:t>prep</a:t>
            </a:r>
            <a:r>
              <a:rPr lang="it-IT" sz="1400" b="1" dirty="0">
                <a:latin typeface="Gill Sans MT" panose="020B0502020104020203" pitchFamily="34" charset="0"/>
              </a:rPr>
              <a:t>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868144" y="252000"/>
            <a:ext cx="2677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C000"/>
                </a:solidFill>
                <a:latin typeface="Gill Sans MT" panose="020B0502020104020203" pitchFamily="34" charset="0"/>
              </a:rPr>
              <a:t>NGC1068</a:t>
            </a:r>
          </a:p>
          <a:p>
            <a:pPr algn="ctr"/>
            <a:r>
              <a:rPr lang="en-US" sz="2000" b="1" dirty="0">
                <a:solidFill>
                  <a:srgbClr val="FFC000"/>
                </a:solidFill>
                <a:latin typeface="Gill Sans MT" panose="020B0502020104020203" pitchFamily="34" charset="0"/>
              </a:rPr>
              <a:t>300ks RGS spectrum</a:t>
            </a:r>
            <a:endParaRPr lang="it-IT" sz="2000" b="1" dirty="0">
              <a:solidFill>
                <a:srgbClr val="FFC000"/>
              </a:solidFill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5350234" y="1282690"/>
                <a:ext cx="3779912" cy="5170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Line and radiative </a:t>
                </a:r>
                <a:r>
                  <a:rPr lang="it-IT" sz="2000" dirty="0" err="1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recombination</a:t>
                </a:r>
                <a:r>
                  <a:rPr 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continuum </a:t>
                </a:r>
                <a:r>
                  <a:rPr lang="it-IT" sz="2000" dirty="0" err="1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emission</a:t>
                </a:r>
                <a:r>
                  <a:rPr 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from a </a:t>
                </a:r>
                <a:r>
                  <a:rPr lang="it-IT" sz="2000" dirty="0" err="1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broad</a:t>
                </a:r>
                <a:r>
                  <a:rPr lang="it-IT" sz="2000" dirty="0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 range of </a:t>
                </a:r>
                <a:r>
                  <a:rPr lang="it-IT" sz="2000" dirty="0" err="1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ions</a:t>
                </a:r>
                <a:r>
                  <a:rPr lang="it-IT" sz="2000" dirty="0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 and </a:t>
                </a:r>
                <a:r>
                  <a:rPr lang="it-IT" sz="2000" dirty="0" err="1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elements</a:t>
                </a:r>
                <a:r>
                  <a:rPr lang="it-IT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: </a:t>
                </a:r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from H-like and He-like low-Z ions (C to Si) up to Fe L-shell ions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Strong resonance lines point to the importance of </a:t>
                </a:r>
                <a:r>
                  <a:rPr lang="en-US" sz="2000" dirty="0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photoexcitation</a:t>
                </a:r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as well as </a:t>
                </a:r>
                <a:r>
                  <a:rPr lang="en-US" sz="2000" dirty="0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photoionization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A broad distribution in the logarithm of the ionization parameter is necessary: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 or more constant density slabs are needed, with </a:t>
                </a:r>
                <a:r>
                  <a:rPr lang="en-US" sz="2000" dirty="0">
                    <a:solidFill>
                      <a:srgbClr val="FFC000"/>
                    </a:solidFill>
                    <a:latin typeface="Gill Sans MT" panose="020B0502020104020203" pitchFamily="34" charset="0"/>
                  </a:rPr>
                  <a:t>different ionization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(</a:t>
                </a:r>
                <a:r>
                  <a:rPr lang="en-US" sz="1600" dirty="0" err="1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Kinkhabwala</a:t>
                </a:r>
                <a:r>
                  <a:rPr lang="en-US" sz="16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+ 2002, Ogle+ 2003, </a:t>
                </a:r>
                <a:r>
                  <a:rPr lang="en-US" sz="1600" dirty="0" err="1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Kallman</a:t>
                </a:r>
                <a:r>
                  <a:rPr lang="en-US" sz="1600" dirty="0">
                    <a:solidFill>
                      <a:schemeClr val="bg1"/>
                    </a:solidFill>
                    <a:latin typeface="Gill Sans MT" panose="020B0502020104020203" pitchFamily="34" charset="0"/>
                  </a:rPr>
                  <a:t>+ 2014, Kraemer+ 2014)</a:t>
                </a:r>
                <a:endParaRPr lang="it-IT" sz="1600" dirty="0">
                  <a:solidFill>
                    <a:schemeClr val="bg1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234" y="1282690"/>
                <a:ext cx="3779912" cy="5170646"/>
              </a:xfrm>
              <a:prstGeom prst="rect">
                <a:avLst/>
              </a:prstGeom>
              <a:blipFill>
                <a:blip r:embed="rId3"/>
                <a:stretch>
                  <a:fillRect l="-1290" t="-589" r="-25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60359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b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>
            <a:alpha val="69804"/>
          </a:srgbClr>
        </a:solidFill>
      </a:spPr>
      <a:bodyPr wrap="square">
        <a:spAutoFit/>
      </a:bodyPr>
      <a:lstStyle>
        <a:defPPr algn="ctr">
          <a:defRPr sz="2400" dirty="0" err="1">
            <a:solidFill>
              <a:schemeClr val="bg1"/>
            </a:solidFill>
            <a:latin typeface="Gill Sans MT" panose="020B0502020104020203" pitchFamily="34" charset="0"/>
          </a:defRPr>
        </a:defPPr>
      </a:lstStyle>
    </a:spDef>
    <a:txDef>
      <a:spPr>
        <a:noFill/>
      </a:spPr>
      <a:bodyPr wrap="none" rtlCol="0">
        <a:spAutoFit/>
      </a:bodyPr>
      <a:lstStyle>
        <a:defPPr>
          <a:defRPr sz="2000" dirty="0" smtClean="0">
            <a:solidFill>
              <a:schemeClr val="bg1"/>
            </a:solidFill>
            <a:latin typeface="Gill Sans MT" panose="020B0502020104020203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68310</TotalTime>
  <Words>947</Words>
  <Application>Microsoft Office PowerPoint</Application>
  <PresentationFormat>Presentazione su schermo (4:3)</PresentationFormat>
  <Paragraphs>93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Comic Sans MS</vt:lpstr>
      <vt:lpstr>Gill Sans MT</vt:lpstr>
      <vt:lpstr>Wingdings</vt:lpstr>
      <vt:lpstr>Cambria Math</vt:lpstr>
      <vt:lpstr>ＭＳ Ｐゴシック</vt:lpstr>
      <vt:lpstr>Calibri</vt:lpstr>
      <vt:lpstr>Arial</vt:lpstr>
      <vt:lpstr>Tema di Office</vt:lpstr>
      <vt:lpstr>Radiation Pressure Confinement in the X-ray Narrow Line Region of NGC1068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bianchi</dc:creator>
  <cp:lastModifiedBy>Stefano Bianchi</cp:lastModifiedBy>
  <cp:revision>450</cp:revision>
  <dcterms:created xsi:type="dcterms:W3CDTF">2012-04-26T16:22:52Z</dcterms:created>
  <dcterms:modified xsi:type="dcterms:W3CDTF">2017-09-06T09:08:40Z</dcterms:modified>
</cp:coreProperties>
</file>