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2" r:id="rId5"/>
    <p:sldId id="259" r:id="rId6"/>
    <p:sldId id="275" r:id="rId7"/>
    <p:sldId id="277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61" r:id="rId18"/>
    <p:sldId id="278" r:id="rId19"/>
    <p:sldId id="288" r:id="rId20"/>
    <p:sldId id="289" r:id="rId21"/>
    <p:sldId id="280" r:id="rId22"/>
    <p:sldId id="279" r:id="rId23"/>
    <p:sldId id="282" r:id="rId24"/>
    <p:sldId id="283" r:id="rId25"/>
    <p:sldId id="284" r:id="rId26"/>
    <p:sldId id="287" r:id="rId27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Lucida Sans Unicode" panose="020B0602030504020204" pitchFamily="34" charset="0"/>
      <p:regular r:id="rId30"/>
    </p:embeddedFont>
    <p:embeddedFont>
      <p:font typeface="MS PGothic" panose="020B0600070205080204" pitchFamily="34" charset="-128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Gill Sans MT" panose="020B0502020104020203" pitchFamily="34" charset="0"/>
      <p:regular r:id="rId36"/>
      <p:bold r:id="rId37"/>
      <p:italic r:id="rId38"/>
      <p:boldItalic r:id="rId3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1" autoAdjust="0"/>
    <p:restoredTop sz="94660" autoAdjust="0"/>
  </p:normalViewPr>
  <p:slideViewPr>
    <p:cSldViewPr>
      <p:cViewPr varScale="1">
        <p:scale>
          <a:sx n="79" d="100"/>
          <a:sy n="79" d="100"/>
        </p:scale>
        <p:origin x="10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B9057477-4329-469F-9405-1CE766FFBDDD}" type="datetimeFigureOut">
              <a:rPr lang="it-IT" smtClean="0"/>
              <a:pPr/>
              <a:t>09/06/2017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F588A906-A93B-4FBF-8CE4-A86AD3AE64B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622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16F0A6-6D0B-1A49-988D-BB5577DCDBA7}" type="slidenum">
              <a:rPr lang="en-US"/>
              <a:pPr/>
              <a:t>6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7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LINER are </a:t>
            </a:r>
            <a:r>
              <a:rPr lang="it-IT" dirty="0" err="1"/>
              <a:t>likely</a:t>
            </a:r>
            <a:r>
              <a:rPr lang="it-IT" dirty="0"/>
              <a:t> </a:t>
            </a:r>
            <a:r>
              <a:rPr lang="it-IT" dirty="0" err="1"/>
              <a:t>accretion</a:t>
            </a:r>
            <a:r>
              <a:rPr lang="it-IT" dirty="0"/>
              <a:t> </a:t>
            </a:r>
            <a:r>
              <a:rPr lang="it-IT" dirty="0" err="1"/>
              <a:t>driven</a:t>
            </a:r>
            <a:endParaRPr lang="it-IT" dirty="0"/>
          </a:p>
          <a:p>
            <a:r>
              <a:rPr lang="it-IT" dirty="0"/>
              <a:t>LINER??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De Rosa (INAF/IAPS)</a:t>
            </a:r>
          </a:p>
        </p:txBody>
      </p:sp>
    </p:spTree>
    <p:extLst>
      <p:ext uri="{BB962C8B-B14F-4D97-AF65-F5344CB8AC3E}">
        <p14:creationId xmlns:p14="http://schemas.microsoft.com/office/powerpoint/2010/main" val="152177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De Rosa (INAF/IAPS)</a:t>
            </a:r>
          </a:p>
        </p:txBody>
      </p:sp>
    </p:spTree>
    <p:extLst>
      <p:ext uri="{BB962C8B-B14F-4D97-AF65-F5344CB8AC3E}">
        <p14:creationId xmlns:p14="http://schemas.microsoft.com/office/powerpoint/2010/main" val="3394997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De Rosa (INAF/IAPS)</a:t>
            </a:r>
          </a:p>
        </p:txBody>
      </p:sp>
    </p:spTree>
    <p:extLst>
      <p:ext uri="{BB962C8B-B14F-4D97-AF65-F5344CB8AC3E}">
        <p14:creationId xmlns:p14="http://schemas.microsoft.com/office/powerpoint/2010/main" val="167788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baseline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De Rosa (INAF/IAPS)</a:t>
            </a:r>
          </a:p>
        </p:txBody>
      </p:sp>
    </p:spTree>
    <p:extLst>
      <p:ext uri="{BB962C8B-B14F-4D97-AF65-F5344CB8AC3E}">
        <p14:creationId xmlns:p14="http://schemas.microsoft.com/office/powerpoint/2010/main" val="264731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Cumulative NH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forAGNin</a:t>
            </a:r>
            <a:r>
              <a:rPr lang="it-IT" dirty="0"/>
              <a:t> </a:t>
            </a:r>
            <a:r>
              <a:rPr lang="it-IT" dirty="0" err="1"/>
              <a:t>early</a:t>
            </a:r>
            <a:r>
              <a:rPr lang="it-IT" dirty="0"/>
              <a:t>- (blue </a:t>
            </a:r>
            <a:r>
              <a:rPr lang="it-IT" dirty="0" err="1"/>
              <a:t>dashed</a:t>
            </a:r>
            <a:r>
              <a:rPr lang="it-IT" dirty="0"/>
              <a:t> line) and late-merger (</a:t>
            </a:r>
            <a:r>
              <a:rPr lang="it-IT" dirty="0" err="1"/>
              <a:t>orange</a:t>
            </a:r>
            <a:r>
              <a:rPr lang="it-IT" dirty="0"/>
              <a:t> </a:t>
            </a:r>
            <a:r>
              <a:rPr lang="it-IT" dirty="0" err="1"/>
              <a:t>continuous</a:t>
            </a:r>
            <a:r>
              <a:rPr lang="it-IT" dirty="0"/>
              <a:t> line) </a:t>
            </a:r>
            <a:r>
              <a:rPr lang="it-IT" dirty="0" err="1"/>
              <a:t>galaxies</a:t>
            </a:r>
            <a:r>
              <a:rPr lang="it-IT" dirty="0"/>
              <a:t>. For </a:t>
            </a:r>
            <a:r>
              <a:rPr lang="it-IT" dirty="0" err="1"/>
              <a:t>comparison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show the cumulative </a:t>
            </a:r>
            <a:r>
              <a:rPr lang="it-IT" dirty="0" err="1"/>
              <a:t>intrinsic</a:t>
            </a:r>
            <a:r>
              <a:rPr lang="it-IT" dirty="0"/>
              <a:t> NH </a:t>
            </a: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err="1"/>
              <a:t>local</a:t>
            </a:r>
            <a:r>
              <a:rPr lang="it-IT" dirty="0"/>
              <a:t>, </a:t>
            </a:r>
            <a:r>
              <a:rPr lang="it-IT" dirty="0" err="1"/>
              <a:t>mostly</a:t>
            </a:r>
            <a:r>
              <a:rPr lang="it-IT" dirty="0"/>
              <a:t> non-</a:t>
            </a:r>
            <a:r>
              <a:rPr lang="it-IT" dirty="0" err="1"/>
              <a:t>merging</a:t>
            </a:r>
            <a:r>
              <a:rPr lang="it-IT" dirty="0"/>
              <a:t> </a:t>
            </a:r>
            <a:r>
              <a:rPr lang="it-IT" dirty="0" err="1"/>
              <a:t>Swift</a:t>
            </a:r>
            <a:r>
              <a:rPr lang="it-IT" dirty="0"/>
              <a:t>/BAT AGN (</a:t>
            </a:r>
            <a:r>
              <a:rPr lang="it-IT" dirty="0" err="1"/>
              <a:t>purple</a:t>
            </a:r>
            <a:r>
              <a:rPr lang="it-IT" dirty="0"/>
              <a:t> </a:t>
            </a:r>
            <a:r>
              <a:rPr lang="it-IT" dirty="0" err="1"/>
              <a:t>dotted</a:t>
            </a:r>
            <a:r>
              <a:rPr lang="it-IT" dirty="0"/>
              <a:t> line) from Ricci et al. (2015). The plot shows </a:t>
            </a:r>
            <a:r>
              <a:rPr lang="it-IT" dirty="0" err="1"/>
              <a:t>that</a:t>
            </a:r>
            <a:r>
              <a:rPr lang="it-IT" dirty="0"/>
              <a:t>: (i) AGN in late </a:t>
            </a:r>
            <a:r>
              <a:rPr lang="it-IT" dirty="0" err="1"/>
              <a:t>mergers</a:t>
            </a:r>
            <a:r>
              <a:rPr lang="it-IT" dirty="0"/>
              <a:t> are </a:t>
            </a:r>
            <a:r>
              <a:rPr lang="it-IT" dirty="0" err="1"/>
              <a:t>systematically</a:t>
            </a:r>
            <a:r>
              <a:rPr lang="it-IT" dirty="0"/>
              <a:t> more </a:t>
            </a:r>
            <a:r>
              <a:rPr lang="it-IT" dirty="0" err="1"/>
              <a:t>obscured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in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mergers</a:t>
            </a:r>
            <a:r>
              <a:rPr lang="it-IT" dirty="0"/>
              <a:t> and </a:t>
            </a:r>
            <a:r>
              <a:rPr lang="it-IT" dirty="0" err="1"/>
              <a:t>Swift</a:t>
            </a:r>
            <a:r>
              <a:rPr lang="it-IT" dirty="0"/>
              <a:t>/BATAGN; (ii) </a:t>
            </a:r>
            <a:r>
              <a:rPr lang="it-IT" dirty="0" err="1"/>
              <a:t>allAGNin</a:t>
            </a:r>
            <a:r>
              <a:rPr lang="it-IT" dirty="0"/>
              <a:t> late </a:t>
            </a:r>
            <a:r>
              <a:rPr lang="it-IT" dirty="0" err="1"/>
              <a:t>mergers</a:t>
            </a:r>
            <a:r>
              <a:rPr lang="it-IT" dirty="0"/>
              <a:t> </a:t>
            </a:r>
            <a:r>
              <a:rPr lang="it-IT" dirty="0" err="1"/>
              <a:t>haveNH</a:t>
            </a:r>
            <a:r>
              <a:rPr lang="it-IT" dirty="0"/>
              <a:t> ≥ 1023 cm−2,which </a:t>
            </a:r>
            <a:r>
              <a:rPr lang="it-IT" dirty="0" err="1"/>
              <a:t>implies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completely</a:t>
            </a:r>
            <a:r>
              <a:rPr lang="it-IT" dirty="0"/>
              <a:t> </a:t>
            </a:r>
            <a:r>
              <a:rPr lang="it-IT" dirty="0" err="1"/>
              <a:t>surrounded</a:t>
            </a:r>
            <a:r>
              <a:rPr lang="it-IT" dirty="0"/>
              <a:t> by </a:t>
            </a:r>
            <a:r>
              <a:rPr lang="it-IT" dirty="0" err="1"/>
              <a:t>material</a:t>
            </a:r>
            <a:r>
              <a:rPr lang="it-IT" dirty="0"/>
              <a:t> with NH ≥ 1023 cm−2. </a:t>
            </a:r>
            <a:r>
              <a:rPr lang="it-IT" dirty="0" err="1"/>
              <a:t>Following</a:t>
            </a:r>
            <a:r>
              <a:rPr lang="it-IT" dirty="0"/>
              <a:t> the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</a:t>
            </a:r>
            <a:r>
              <a:rPr lang="it-IT" dirty="0" err="1"/>
              <a:t>inCameron</a:t>
            </a:r>
            <a:r>
              <a:rPr lang="it-IT" dirty="0"/>
              <a:t> (2011),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obscuring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</a:t>
            </a:r>
            <a:r>
              <a:rPr lang="it-IT" dirty="0" err="1"/>
              <a:t>covers</a:t>
            </a:r>
            <a:r>
              <a:rPr lang="it-IT" dirty="0"/>
              <a:t> 95+4 −8 per </a:t>
            </a:r>
            <a:r>
              <a:rPr lang="it-IT" dirty="0" err="1"/>
              <a:t>centof</a:t>
            </a:r>
            <a:r>
              <a:rPr lang="it-IT" dirty="0"/>
              <a:t> the X-</a:t>
            </a:r>
            <a:r>
              <a:rPr lang="it-IT" dirty="0" err="1"/>
              <a:t>ray</a:t>
            </a:r>
            <a:r>
              <a:rPr lang="it-IT" dirty="0"/>
              <a:t> source,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uncertainties</a:t>
            </a:r>
            <a:r>
              <a:rPr lang="it-IT" dirty="0"/>
              <a:t> </a:t>
            </a:r>
            <a:r>
              <a:rPr lang="it-IT" dirty="0" err="1"/>
              <a:t>represent</a:t>
            </a:r>
            <a:r>
              <a:rPr lang="it-IT" dirty="0"/>
              <a:t> the 16th and 84th </a:t>
            </a:r>
            <a:r>
              <a:rPr lang="it-IT" dirty="0" err="1"/>
              <a:t>quantiles</a:t>
            </a:r>
            <a:r>
              <a:rPr lang="it-IT" dirty="0"/>
              <a:t> of a </a:t>
            </a:r>
            <a:r>
              <a:rPr lang="it-IT" dirty="0" err="1"/>
              <a:t>binomial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Figure 12. Top panel: </a:t>
            </a:r>
            <a:r>
              <a:rPr lang="it-IT" dirty="0" err="1"/>
              <a:t>fraction</a:t>
            </a:r>
            <a:r>
              <a:rPr lang="it-IT" dirty="0"/>
              <a:t> of CT AGN versus the </a:t>
            </a:r>
            <a:r>
              <a:rPr lang="it-IT" dirty="0" err="1"/>
              <a:t>separation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galactic</a:t>
            </a:r>
            <a:r>
              <a:rPr lang="it-IT" dirty="0"/>
              <a:t> nuclei. U/</a:t>
            </a:r>
            <a:r>
              <a:rPr lang="it-IT" dirty="0" err="1"/>
              <a:t>LIRGs</a:t>
            </a:r>
            <a:r>
              <a:rPr lang="it-IT" dirty="0"/>
              <a:t> in the late </a:t>
            </a:r>
            <a:r>
              <a:rPr lang="it-IT" dirty="0" err="1"/>
              <a:t>stages</a:t>
            </a:r>
            <a:r>
              <a:rPr lang="it-IT" dirty="0"/>
              <a:t> of </a:t>
            </a:r>
            <a:r>
              <a:rPr lang="it-IT" dirty="0" err="1"/>
              <a:t>galaxy</a:t>
            </a:r>
            <a:r>
              <a:rPr lang="it-IT" dirty="0"/>
              <a:t> </a:t>
            </a:r>
            <a:r>
              <a:rPr lang="it-IT" dirty="0" err="1"/>
              <a:t>mergers</a:t>
            </a:r>
            <a:r>
              <a:rPr lang="it-IT" dirty="0"/>
              <a:t> are </a:t>
            </a:r>
            <a:r>
              <a:rPr lang="it-IT" dirty="0" err="1"/>
              <a:t>divided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objects</a:t>
            </a:r>
            <a:r>
              <a:rPr lang="it-IT" dirty="0"/>
              <a:t> with </a:t>
            </a:r>
            <a:r>
              <a:rPr lang="it-IT" dirty="0" err="1"/>
              <a:t>two</a:t>
            </a:r>
            <a:r>
              <a:rPr lang="it-IT" dirty="0"/>
              <a:t> nuclei and </a:t>
            </a:r>
            <a:r>
              <a:rPr lang="it-IT" dirty="0" err="1"/>
              <a:t>those</a:t>
            </a:r>
            <a:r>
              <a:rPr lang="it-IT" dirty="0"/>
              <a:t> with a single </a:t>
            </a:r>
            <a:r>
              <a:rPr lang="it-IT" dirty="0" err="1"/>
              <a:t>nucleus</a:t>
            </a:r>
            <a:r>
              <a:rPr lang="it-IT" dirty="0"/>
              <a:t>. The </a:t>
            </a:r>
            <a:r>
              <a:rPr lang="it-IT" dirty="0" err="1"/>
              <a:t>separation</a:t>
            </a:r>
            <a:r>
              <a:rPr lang="it-IT" dirty="0"/>
              <a:t> for U/</a:t>
            </a:r>
            <a:r>
              <a:rPr lang="it-IT" dirty="0" err="1"/>
              <a:t>LIRGs</a:t>
            </a:r>
            <a:r>
              <a:rPr lang="it-IT" dirty="0"/>
              <a:t> in late-merger </a:t>
            </a:r>
            <a:r>
              <a:rPr lang="it-IT" dirty="0" err="1"/>
              <a:t>stages</a:t>
            </a:r>
            <a:r>
              <a:rPr lang="it-IT" dirty="0"/>
              <a:t> </a:t>
            </a:r>
            <a:r>
              <a:rPr lang="it-IT" dirty="0" err="1"/>
              <a:t>showing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nuclei </a:t>
            </a:r>
            <a:r>
              <a:rPr lang="it-IT" dirty="0" err="1"/>
              <a:t>is</a:t>
            </a:r>
            <a:r>
              <a:rPr lang="it-IT" dirty="0"/>
              <a:t> set to the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the </a:t>
            </a:r>
            <a:r>
              <a:rPr lang="it-IT" dirty="0" err="1"/>
              <a:t>distance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for </a:t>
            </a:r>
            <a:r>
              <a:rPr lang="it-IT" dirty="0" err="1"/>
              <a:t>objects</a:t>
            </a:r>
            <a:r>
              <a:rPr lang="it-IT" dirty="0"/>
              <a:t> with a single </a:t>
            </a:r>
            <a:r>
              <a:rPr lang="it-IT" dirty="0" err="1"/>
              <a:t>nucleus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set </a:t>
            </a:r>
            <a:r>
              <a:rPr lang="it-IT" dirty="0" err="1"/>
              <a:t>it</a:t>
            </a:r>
            <a:r>
              <a:rPr lang="it-IT" dirty="0"/>
              <a:t> to zero </a:t>
            </a:r>
            <a:r>
              <a:rPr lang="it-IT" dirty="0" err="1"/>
              <a:t>kpc</a:t>
            </a:r>
            <a:r>
              <a:rPr lang="it-IT" dirty="0"/>
              <a:t>. The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continuous</a:t>
            </a:r>
            <a:r>
              <a:rPr lang="it-IT" dirty="0"/>
              <a:t> line </a:t>
            </a:r>
            <a:r>
              <a:rPr lang="it-IT" dirty="0" err="1"/>
              <a:t>represents</a:t>
            </a:r>
            <a:r>
              <a:rPr lang="it-IT" dirty="0"/>
              <a:t> the </a:t>
            </a:r>
            <a:r>
              <a:rPr lang="it-IT" dirty="0" err="1"/>
              <a:t>intrinsic</a:t>
            </a:r>
            <a:r>
              <a:rPr lang="it-IT" dirty="0"/>
              <a:t> </a:t>
            </a:r>
            <a:r>
              <a:rPr lang="it-IT" dirty="0" err="1"/>
              <a:t>fraction</a:t>
            </a:r>
            <a:r>
              <a:rPr lang="it-IT" dirty="0"/>
              <a:t> of CT AGN </a:t>
            </a:r>
            <a:r>
              <a:rPr lang="it-IT" dirty="0" err="1"/>
              <a:t>measured</a:t>
            </a:r>
            <a:r>
              <a:rPr lang="it-IT" dirty="0"/>
              <a:t> by </a:t>
            </a:r>
            <a:r>
              <a:rPr lang="it-IT" dirty="0" err="1"/>
              <a:t>Swift</a:t>
            </a:r>
            <a:r>
              <a:rPr lang="it-IT" dirty="0"/>
              <a:t>/BAT (Ricci et al. 2015) for </a:t>
            </a:r>
            <a:r>
              <a:rPr lang="it-IT" dirty="0" err="1"/>
              <a:t>local</a:t>
            </a:r>
            <a:r>
              <a:rPr lang="it-IT" dirty="0"/>
              <a:t> hard X-</a:t>
            </a:r>
            <a:r>
              <a:rPr lang="it-IT" dirty="0" err="1"/>
              <a:t>ray</a:t>
            </a:r>
            <a:r>
              <a:rPr lang="it-IT" dirty="0"/>
              <a:t> </a:t>
            </a:r>
            <a:r>
              <a:rPr lang="it-IT" dirty="0" err="1"/>
              <a:t>selected</a:t>
            </a:r>
            <a:r>
              <a:rPr lang="it-IT" dirty="0"/>
              <a:t> AGN. The </a:t>
            </a:r>
            <a:r>
              <a:rPr lang="it-IT" dirty="0" err="1"/>
              <a:t>uncertainties</a:t>
            </a:r>
            <a:r>
              <a:rPr lang="it-IT" dirty="0"/>
              <a:t> on </a:t>
            </a:r>
            <a:r>
              <a:rPr lang="it-IT" dirty="0" err="1"/>
              <a:t>fCT</a:t>
            </a:r>
            <a:r>
              <a:rPr lang="it-IT" dirty="0"/>
              <a:t> </a:t>
            </a:r>
            <a:r>
              <a:rPr lang="it-IT" dirty="0" err="1"/>
              <a:t>represent</a:t>
            </a:r>
            <a:r>
              <a:rPr lang="it-IT" dirty="0"/>
              <a:t> the 16th/84th </a:t>
            </a:r>
            <a:r>
              <a:rPr lang="it-IT" dirty="0" err="1"/>
              <a:t>quantiles</a:t>
            </a:r>
            <a:r>
              <a:rPr lang="it-IT" dirty="0"/>
              <a:t> of a </a:t>
            </a:r>
            <a:r>
              <a:rPr lang="it-IT" dirty="0" err="1"/>
              <a:t>binomial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. Bottom panel: </a:t>
            </a:r>
            <a:r>
              <a:rPr lang="it-IT" dirty="0" err="1"/>
              <a:t>median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the line-of-</a:t>
            </a:r>
            <a:r>
              <a:rPr lang="it-IT" dirty="0" err="1"/>
              <a:t>sight</a:t>
            </a:r>
            <a:r>
              <a:rPr lang="it-IT" dirty="0"/>
              <a:t> </a:t>
            </a:r>
            <a:r>
              <a:rPr lang="it-IT" dirty="0" err="1"/>
              <a:t>column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versus the </a:t>
            </a:r>
            <a:r>
              <a:rPr lang="it-IT" dirty="0" err="1"/>
              <a:t>separation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galactic</a:t>
            </a:r>
            <a:r>
              <a:rPr lang="it-IT" dirty="0"/>
              <a:t> nuclei. The </a:t>
            </a:r>
            <a:r>
              <a:rPr lang="it-IT" dirty="0" err="1"/>
              <a:t>error</a:t>
            </a:r>
            <a:r>
              <a:rPr lang="it-IT" dirty="0"/>
              <a:t> </a:t>
            </a:r>
            <a:r>
              <a:rPr lang="it-IT" dirty="0" err="1"/>
              <a:t>bars</a:t>
            </a:r>
            <a:r>
              <a:rPr lang="it-IT" dirty="0"/>
              <a:t> on NH show the 1σ </a:t>
            </a:r>
            <a:r>
              <a:rPr lang="it-IT" dirty="0" err="1"/>
              <a:t>interval</a:t>
            </a:r>
            <a:r>
              <a:rPr lang="it-IT" dirty="0"/>
              <a:t>. The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objects</a:t>
            </a:r>
            <a:r>
              <a:rPr lang="it-IT" dirty="0"/>
              <a:t> (NGC 4922N, </a:t>
            </a:r>
            <a:r>
              <a:rPr lang="it-IT" dirty="0" err="1"/>
              <a:t>Arp</a:t>
            </a:r>
            <a:r>
              <a:rPr lang="it-IT" dirty="0"/>
              <a:t> 220W and NGC 7674) for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a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limit</a:t>
            </a:r>
            <a:r>
              <a:rPr lang="it-IT" dirty="0"/>
              <a:t> of NH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constrained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assigned</a:t>
            </a:r>
            <a:r>
              <a:rPr lang="it-IT" dirty="0"/>
              <a:t> the minimum </a:t>
            </a:r>
            <a:r>
              <a:rPr lang="it-IT" dirty="0" err="1"/>
              <a:t>value</a:t>
            </a:r>
            <a:r>
              <a:rPr lang="it-IT" dirty="0"/>
              <a:t>. The </a:t>
            </a:r>
            <a:r>
              <a:rPr lang="it-IT" dirty="0" err="1"/>
              <a:t>two</a:t>
            </a:r>
            <a:r>
              <a:rPr lang="it-IT" dirty="0"/>
              <a:t> plots show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obscuration</a:t>
            </a:r>
            <a:r>
              <a:rPr lang="it-IT" dirty="0"/>
              <a:t> </a:t>
            </a:r>
            <a:r>
              <a:rPr lang="it-IT" dirty="0" err="1"/>
              <a:t>seems</a:t>
            </a:r>
            <a:r>
              <a:rPr lang="it-IT" dirty="0"/>
              <a:t> to 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nuclei are </a:t>
            </a:r>
            <a:r>
              <a:rPr lang="it-IT" dirty="0" err="1"/>
              <a:t>at</a:t>
            </a:r>
            <a:r>
              <a:rPr lang="it-IT" dirty="0"/>
              <a:t> a </a:t>
            </a:r>
            <a:r>
              <a:rPr lang="it-IT" dirty="0" err="1"/>
              <a:t>distance</a:t>
            </a:r>
            <a:r>
              <a:rPr lang="it-IT" dirty="0"/>
              <a:t> of 0.4–10.8 </a:t>
            </a:r>
            <a:r>
              <a:rPr lang="it-IT" dirty="0" err="1"/>
              <a:t>kpc.imply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43FAF-78DE-6545-9EC9-0231851BCC1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5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fraction</a:t>
            </a:r>
            <a:r>
              <a:rPr lang="it-IT" dirty="0"/>
              <a:t> of </a:t>
            </a:r>
            <a:r>
              <a:rPr lang="it-IT" dirty="0" err="1"/>
              <a:t>disturbed</a:t>
            </a:r>
            <a:r>
              <a:rPr lang="it-IT" dirty="0"/>
              <a:t> </a:t>
            </a:r>
            <a:r>
              <a:rPr lang="it-IT" dirty="0" err="1"/>
              <a:t>morphologies</a:t>
            </a:r>
            <a:r>
              <a:rPr lang="it-IT" dirty="0"/>
              <a:t> with </a:t>
            </a:r>
            <a:r>
              <a:rPr lang="it-IT" dirty="0" err="1"/>
              <a:t>obscuration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to </a:t>
            </a:r>
            <a:r>
              <a:rPr lang="it-IT" dirty="0" err="1"/>
              <a:t>support</a:t>
            </a:r>
            <a:r>
              <a:rPr lang="it-IT" dirty="0"/>
              <a:t> an </a:t>
            </a:r>
            <a:r>
              <a:rPr lang="it-IT" dirty="0" err="1"/>
              <a:t>evolutionary</a:t>
            </a:r>
            <a:r>
              <a:rPr lang="it-IT" dirty="0"/>
              <a:t> scenario in </a:t>
            </a:r>
            <a:r>
              <a:rPr lang="it-IT" dirty="0" err="1"/>
              <a:t>which</a:t>
            </a:r>
            <a:r>
              <a:rPr lang="it-IT" dirty="0"/>
              <a:t> Compton-</a:t>
            </a:r>
            <a:r>
              <a:rPr lang="it-IT" dirty="0" err="1"/>
              <a:t>thick</a:t>
            </a:r>
            <a:r>
              <a:rPr lang="it-IT" dirty="0"/>
              <a:t> AGN are a </a:t>
            </a:r>
            <a:r>
              <a:rPr lang="it-IT" dirty="0" err="1"/>
              <a:t>distinct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central</a:t>
            </a:r>
            <a:r>
              <a:rPr lang="it-IT" dirty="0"/>
              <a:t> SMBH </a:t>
            </a:r>
            <a:r>
              <a:rPr lang="it-IT" dirty="0" err="1"/>
              <a:t>undergoes</a:t>
            </a:r>
            <a:r>
              <a:rPr lang="it-IT" dirty="0"/>
              <a:t> </a:t>
            </a:r>
            <a:r>
              <a:rPr lang="it-IT" dirty="0" err="1"/>
              <a:t>rapid</a:t>
            </a:r>
            <a:r>
              <a:rPr lang="it-IT" dirty="0"/>
              <a:t>, </a:t>
            </a:r>
            <a:r>
              <a:rPr lang="it-IT" dirty="0" err="1"/>
              <a:t>obscured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following</a:t>
            </a:r>
            <a:r>
              <a:rPr lang="it-IT" dirty="0"/>
              <a:t> a merger/</a:t>
            </a:r>
            <a:r>
              <a:rPr lang="it-IT" dirty="0" err="1"/>
              <a:t>interaction</a:t>
            </a:r>
            <a:r>
              <a:rPr lang="it-IT" dirty="0"/>
              <a:t> </a:t>
            </a:r>
            <a:r>
              <a:rPr lang="it-IT" dirty="0" err="1"/>
              <a:t>event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43FAF-78DE-6545-9EC9-0231851BCC1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10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283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22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350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010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625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67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833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554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26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354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1F9A-D47F-4230-8C6A-0B5BC8189D59}" type="datetimeFigureOut">
              <a:rPr lang="it-IT" smtClean="0"/>
              <a:t>09/06/2017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7F6-B82C-423F-A977-4AF08A280CC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661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BEA71F9A-D47F-4230-8C6A-0B5BC8189D59}" type="datetimeFigureOut">
              <a:rPr lang="it-IT" smtClean="0"/>
              <a:pPr/>
              <a:t>09/06/2017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E0D997F6-B82C-423F-A977-4AF08A280CC9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942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336704" cy="2088232"/>
          </a:xfrm>
        </p:spPr>
        <p:txBody>
          <a:bodyPr>
            <a:noAutofit/>
          </a:bodyPr>
          <a:lstStyle/>
          <a:p>
            <a:r>
              <a:rPr lang="en-US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Unveiling the AGN activity in multiple SMBH systems</a:t>
            </a:r>
            <a:endParaRPr lang="it-IT" sz="4800" b="1" cap="sm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44" y="3140968"/>
            <a:ext cx="504031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777278" y="2492896"/>
            <a:ext cx="3589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cap="small" dirty="0">
                <a:solidFill>
                  <a:schemeClr val="bg1"/>
                </a:solidFill>
                <a:latin typeface="Gill Sans MT" panose="020B0502020104020203" pitchFamily="34" charset="0"/>
              </a:rPr>
              <a:t>Stefano Bianchi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143508" y="6453336"/>
            <a:ext cx="88569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140257" y="6505599"/>
            <a:ext cx="6863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June 13</a:t>
            </a:r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th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2017 – Multifrequency Behavior of High Energy Cosmic Sources –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Mondello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, Italy</a:t>
            </a:r>
            <a:endParaRPr lang="it-IT" sz="1400" dirty="0">
              <a:solidFill>
                <a:schemeClr val="bg1">
                  <a:lumMod val="8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96" y="3817263"/>
            <a:ext cx="4644008" cy="5746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261" y="4787900"/>
            <a:ext cx="1701479" cy="1564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ttangolo 9"/>
          <p:cNvSpPr/>
          <p:nvPr/>
        </p:nvSpPr>
        <p:spPr>
          <a:xfrm>
            <a:off x="2296762" y="4365104"/>
            <a:ext cx="4550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cap="small" dirty="0">
                <a:solidFill>
                  <a:srgbClr val="FF0000"/>
                </a:solidFill>
                <a:latin typeface="Gill Sans MT" panose="020B0502020104020203" pitchFamily="34" charset="0"/>
              </a:rPr>
              <a:t>On behalf of the MAGNA Team</a:t>
            </a:r>
          </a:p>
        </p:txBody>
      </p:sp>
    </p:spTree>
    <p:extLst>
      <p:ext uri="{BB962C8B-B14F-4D97-AF65-F5344CB8AC3E}">
        <p14:creationId xmlns:p14="http://schemas.microsoft.com/office/powerpoint/2010/main" val="149717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75695" y="124950"/>
            <a:ext cx="8740602" cy="5911816"/>
            <a:chOff x="190707" y="-94570"/>
            <a:chExt cx="8769407" cy="6962010"/>
          </a:xfrm>
        </p:grpSpPr>
        <p:pic>
          <p:nvPicPr>
            <p:cNvPr id="47" name="Immagine 46" descr="Schermata 02-2457079 alle 12.06.4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91" y="3474412"/>
              <a:ext cx="8686800" cy="3393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uppo 2"/>
            <p:cNvGrpSpPr/>
            <p:nvPr/>
          </p:nvGrpSpPr>
          <p:grpSpPr>
            <a:xfrm>
              <a:off x="190707" y="-94570"/>
              <a:ext cx="8769407" cy="3558149"/>
              <a:chOff x="190707" y="-94570"/>
              <a:chExt cx="8769407" cy="3558149"/>
            </a:xfrm>
          </p:grpSpPr>
          <p:grpSp>
            <p:nvGrpSpPr>
              <p:cNvPr id="46" name="Gruppo 45"/>
              <p:cNvGrpSpPr/>
              <p:nvPr/>
            </p:nvGrpSpPr>
            <p:grpSpPr>
              <a:xfrm>
                <a:off x="190707" y="-94570"/>
                <a:ext cx="8769407" cy="3558149"/>
                <a:chOff x="190707" y="-94570"/>
                <a:chExt cx="8769407" cy="3880060"/>
              </a:xfrm>
            </p:grpSpPr>
            <p:grpSp>
              <p:nvGrpSpPr>
                <p:cNvPr id="38" name="Gruppo 37"/>
                <p:cNvGrpSpPr/>
                <p:nvPr/>
              </p:nvGrpSpPr>
              <p:grpSpPr>
                <a:xfrm>
                  <a:off x="190707" y="-94570"/>
                  <a:ext cx="8769407" cy="3880060"/>
                  <a:chOff x="190707" y="-94570"/>
                  <a:chExt cx="8769407" cy="3880060"/>
                </a:xfrm>
              </p:grpSpPr>
              <p:grpSp>
                <p:nvGrpSpPr>
                  <p:cNvPr id="30" name="Gruppo 29"/>
                  <p:cNvGrpSpPr/>
                  <p:nvPr/>
                </p:nvGrpSpPr>
                <p:grpSpPr>
                  <a:xfrm>
                    <a:off x="190707" y="-94570"/>
                    <a:ext cx="8769407" cy="3831009"/>
                    <a:chOff x="190707" y="-94570"/>
                    <a:chExt cx="8769407" cy="3831009"/>
                  </a:xfrm>
                </p:grpSpPr>
                <p:pic>
                  <p:nvPicPr>
                    <p:cNvPr id="8" name="Immagine 7" descr="SDSS_15.2x6.3.jpg"/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-6404" b="1"/>
                    <a:stretch/>
                  </p:blipFill>
                  <p:spPr>
                    <a:xfrm>
                      <a:off x="190707" y="-94570"/>
                      <a:ext cx="8686800" cy="383100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" name="CasellaDiTesto 19"/>
                    <p:cNvSpPr txBox="1"/>
                    <p:nvPr/>
                  </p:nvSpPr>
                  <p:spPr>
                    <a:xfrm>
                      <a:off x="7467531" y="2161596"/>
                      <a:ext cx="577558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src1</a:t>
                      </a:r>
                    </a:p>
                  </p:txBody>
                </p:sp>
                <p:sp>
                  <p:nvSpPr>
                    <p:cNvPr id="21" name="CasellaDiTesto 20"/>
                    <p:cNvSpPr txBox="1"/>
                    <p:nvPr/>
                  </p:nvSpPr>
                  <p:spPr>
                    <a:xfrm>
                      <a:off x="8006655" y="1719558"/>
                      <a:ext cx="577558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src2</a:t>
                      </a:r>
                    </a:p>
                  </p:txBody>
                </p:sp>
                <p:sp>
                  <p:nvSpPr>
                    <p:cNvPr id="22" name="CasellaDiTesto 21"/>
                    <p:cNvSpPr txBox="1"/>
                    <p:nvPr/>
                  </p:nvSpPr>
                  <p:spPr>
                    <a:xfrm>
                      <a:off x="8369760" y="1448585"/>
                      <a:ext cx="577558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src7</a:t>
                      </a:r>
                    </a:p>
                  </p:txBody>
                </p:sp>
                <p:sp>
                  <p:nvSpPr>
                    <p:cNvPr id="23" name="CasellaDiTesto 22"/>
                    <p:cNvSpPr txBox="1"/>
                    <p:nvPr/>
                  </p:nvSpPr>
                  <p:spPr>
                    <a:xfrm>
                      <a:off x="8382556" y="804670"/>
                      <a:ext cx="577558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src6</a:t>
                      </a:r>
                    </a:p>
                  </p:txBody>
                </p:sp>
                <p:sp>
                  <p:nvSpPr>
                    <p:cNvPr id="24" name="CasellaDiTesto 23"/>
                    <p:cNvSpPr txBox="1"/>
                    <p:nvPr/>
                  </p:nvSpPr>
                  <p:spPr>
                    <a:xfrm>
                      <a:off x="7223689" y="433972"/>
                      <a:ext cx="577558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src3</a:t>
                      </a:r>
                    </a:p>
                  </p:txBody>
                </p:sp>
                <p:sp>
                  <p:nvSpPr>
                    <p:cNvPr id="25" name="CasellaDiTesto 24"/>
                    <p:cNvSpPr txBox="1"/>
                    <p:nvPr/>
                  </p:nvSpPr>
                  <p:spPr>
                    <a:xfrm>
                      <a:off x="6627611" y="560124"/>
                      <a:ext cx="576731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src4</a:t>
                      </a:r>
                    </a:p>
                  </p:txBody>
                </p:sp>
                <p:sp>
                  <p:nvSpPr>
                    <p:cNvPr id="26" name="CasellaDiTesto 25"/>
                    <p:cNvSpPr txBox="1"/>
                    <p:nvPr/>
                  </p:nvSpPr>
                  <p:spPr>
                    <a:xfrm>
                      <a:off x="6506003" y="3249974"/>
                      <a:ext cx="577558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src5</a:t>
                      </a:r>
                    </a:p>
                  </p:txBody>
                </p:sp>
                <p:sp>
                  <p:nvSpPr>
                    <p:cNvPr id="27" name="CasellaDiTesto 26"/>
                    <p:cNvSpPr txBox="1"/>
                    <p:nvPr/>
                  </p:nvSpPr>
                  <p:spPr>
                    <a:xfrm>
                      <a:off x="6867809" y="914580"/>
                      <a:ext cx="1280516" cy="7509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sz="1600" i="1" dirty="0" err="1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Gal</a:t>
                      </a:r>
                      <a:r>
                        <a:rPr lang="it-IT" sz="1600" i="1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600" i="1" dirty="0" err="1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it-IT" sz="1600" i="1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(</a:t>
                      </a:r>
                      <a:r>
                        <a:rPr lang="it-IT" sz="1600" i="1" dirty="0" err="1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pho</a:t>
                      </a:r>
                      <a:r>
                        <a:rPr lang="it-IT" sz="1600" i="1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)=0.054</a:t>
                      </a:r>
                    </a:p>
                  </p:txBody>
                </p:sp>
                <p:sp>
                  <p:nvSpPr>
                    <p:cNvPr id="28" name="CasellaDiTesto 27"/>
                    <p:cNvSpPr txBox="1"/>
                    <p:nvPr/>
                  </p:nvSpPr>
                  <p:spPr>
                    <a:xfrm>
                      <a:off x="6287856" y="1576819"/>
                      <a:ext cx="872013" cy="7509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sz="1600" i="1" dirty="0" err="1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Gal</a:t>
                      </a:r>
                      <a:r>
                        <a:rPr lang="it-IT" sz="1600" i="1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600" i="1" dirty="0" err="1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it-IT" sz="1600" i="1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=0.149</a:t>
                      </a:r>
                    </a:p>
                  </p:txBody>
                </p:sp>
                <p:sp>
                  <p:nvSpPr>
                    <p:cNvPr id="29" name="CasellaDiTesto 28"/>
                    <p:cNvSpPr txBox="1"/>
                    <p:nvPr/>
                  </p:nvSpPr>
                  <p:spPr>
                    <a:xfrm>
                      <a:off x="823576" y="1223389"/>
                      <a:ext cx="1836019" cy="4742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src8 (NGC 3080)</a:t>
                      </a:r>
                    </a:p>
                  </p:txBody>
                </p:sp>
              </p:grpSp>
              <p:sp>
                <p:nvSpPr>
                  <p:cNvPr id="31" name="CasellaDiTesto 30"/>
                  <p:cNvSpPr txBox="1"/>
                  <p:nvPr/>
                </p:nvSpPr>
                <p:spPr>
                  <a:xfrm>
                    <a:off x="4926956" y="3034530"/>
                    <a:ext cx="872013" cy="7509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Gal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 </a:t>
                    </a:r>
                  </a:p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z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=0.065</a:t>
                    </a:r>
                  </a:p>
                </p:txBody>
              </p:sp>
              <p:sp>
                <p:nvSpPr>
                  <p:cNvPr id="32" name="CasellaDiTesto 31"/>
                  <p:cNvSpPr txBox="1"/>
                  <p:nvPr/>
                </p:nvSpPr>
                <p:spPr>
                  <a:xfrm>
                    <a:off x="1458238" y="1926769"/>
                    <a:ext cx="872013" cy="7509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Gal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 </a:t>
                    </a:r>
                  </a:p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z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=0.025</a:t>
                    </a:r>
                  </a:p>
                </p:txBody>
              </p:sp>
              <p:sp>
                <p:nvSpPr>
                  <p:cNvPr id="33" name="CasellaDiTesto 32"/>
                  <p:cNvSpPr txBox="1"/>
                  <p:nvPr/>
                </p:nvSpPr>
                <p:spPr>
                  <a:xfrm>
                    <a:off x="3007253" y="3000871"/>
                    <a:ext cx="1280516" cy="7509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Gal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 </a:t>
                    </a:r>
                  </a:p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z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(</a:t>
                    </a:r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pho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)=0.097</a:t>
                    </a:r>
                  </a:p>
                </p:txBody>
              </p:sp>
              <p:sp>
                <p:nvSpPr>
                  <p:cNvPr id="34" name="CasellaDiTesto 33"/>
                  <p:cNvSpPr txBox="1"/>
                  <p:nvPr/>
                </p:nvSpPr>
                <p:spPr>
                  <a:xfrm>
                    <a:off x="585388" y="1705957"/>
                    <a:ext cx="476375" cy="4347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star</a:t>
                    </a:r>
                  </a:p>
                </p:txBody>
              </p:sp>
              <p:sp>
                <p:nvSpPr>
                  <p:cNvPr id="35" name="CasellaDiTesto 34"/>
                  <p:cNvSpPr txBox="1"/>
                  <p:nvPr/>
                </p:nvSpPr>
                <p:spPr>
                  <a:xfrm>
                    <a:off x="1610637" y="3000871"/>
                    <a:ext cx="872013" cy="7509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Gal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 </a:t>
                    </a:r>
                  </a:p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z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=0.024</a:t>
                    </a:r>
                  </a:p>
                </p:txBody>
              </p:sp>
              <p:sp>
                <p:nvSpPr>
                  <p:cNvPr id="36" name="CasellaDiTesto 35"/>
                  <p:cNvSpPr txBox="1"/>
                  <p:nvPr/>
                </p:nvSpPr>
                <p:spPr>
                  <a:xfrm>
                    <a:off x="2923581" y="1011825"/>
                    <a:ext cx="872013" cy="7509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QSO</a:t>
                    </a:r>
                  </a:p>
                  <a:p>
                    <a:pPr algn="ctr"/>
                    <a:r>
                      <a:rPr lang="it-IT" sz="1600" i="1" dirty="0" err="1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z</a:t>
                    </a:r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=0.471</a:t>
                    </a:r>
                  </a:p>
                </p:txBody>
              </p:sp>
              <p:sp>
                <p:nvSpPr>
                  <p:cNvPr id="37" name="CasellaDiTesto 36"/>
                  <p:cNvSpPr txBox="1"/>
                  <p:nvPr/>
                </p:nvSpPr>
                <p:spPr>
                  <a:xfrm>
                    <a:off x="2877022" y="381583"/>
                    <a:ext cx="476375" cy="4347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it-IT" sz="1600" i="1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rPr>
                      <a:t>star</a:t>
                    </a:r>
                  </a:p>
                </p:txBody>
              </p:sp>
            </p:grpSp>
            <p:grpSp>
              <p:nvGrpSpPr>
                <p:cNvPr id="45" name="Gruppo 44"/>
                <p:cNvGrpSpPr/>
                <p:nvPr/>
              </p:nvGrpSpPr>
              <p:grpSpPr>
                <a:xfrm>
                  <a:off x="398892" y="743515"/>
                  <a:ext cx="560980" cy="355718"/>
                  <a:chOff x="398892" y="743515"/>
                  <a:chExt cx="560980" cy="355718"/>
                </a:xfrm>
              </p:grpSpPr>
              <p:cxnSp>
                <p:nvCxnSpPr>
                  <p:cNvPr id="40" name="Connettore 1 39"/>
                  <p:cNvCxnSpPr/>
                  <p:nvPr/>
                </p:nvCxnSpPr>
                <p:spPr>
                  <a:xfrm>
                    <a:off x="398892" y="1023315"/>
                    <a:ext cx="424684" cy="0"/>
                  </a:xfrm>
                  <a:prstGeom prst="line">
                    <a:avLst/>
                  </a:prstGeom>
                  <a:ln cap="sq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CasellaDiTesto 43"/>
                  <p:cNvSpPr txBox="1"/>
                  <p:nvPr/>
                </p:nvSpPr>
                <p:spPr>
                  <a:xfrm>
                    <a:off x="497905" y="743515"/>
                    <a:ext cx="461967" cy="3557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rPr>
                      <a:t>1’</a:t>
                    </a:r>
                  </a:p>
                </p:txBody>
              </p:sp>
            </p:grpSp>
          </p:grpSp>
          <p:sp>
            <p:nvSpPr>
              <p:cNvPr id="2" name="CasellaDiTesto 1"/>
              <p:cNvSpPr txBox="1"/>
              <p:nvPr/>
            </p:nvSpPr>
            <p:spPr>
              <a:xfrm>
                <a:off x="1341807" y="1114044"/>
                <a:ext cx="1181836" cy="43494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>
                  <a:latin typeface="Gill Sans MT" panose="020B0502020104020203" pitchFamily="34" charset="0"/>
                </a:endParaRPr>
              </a:p>
            </p:txBody>
          </p:sp>
        </p:grpSp>
      </p:grpSp>
      <p:cxnSp>
        <p:nvCxnSpPr>
          <p:cNvPr id="6" name="Connettore 2 5"/>
          <p:cNvCxnSpPr/>
          <p:nvPr/>
        </p:nvCxnSpPr>
        <p:spPr>
          <a:xfrm>
            <a:off x="188471" y="6263891"/>
            <a:ext cx="84786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699930" y="6305477"/>
            <a:ext cx="2695280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Gill Sans MT" panose="020B0502020104020203" pitchFamily="34" charset="0"/>
              </a:rPr>
              <a:t>600 </a:t>
            </a:r>
            <a:r>
              <a:rPr lang="it-IT" sz="2400" dirty="0" err="1">
                <a:solidFill>
                  <a:schemeClr val="bg1"/>
                </a:solidFill>
                <a:latin typeface="Gill Sans MT" panose="020B0502020104020203" pitchFamily="34" charset="0"/>
              </a:rPr>
              <a:t>kpc</a:t>
            </a:r>
            <a:r>
              <a:rPr lang="it-IT" sz="2400" dirty="0">
                <a:solidFill>
                  <a:schemeClr val="bg1"/>
                </a:solidFill>
                <a:latin typeface="Gill Sans MT" panose="020B0502020104020203" pitchFamily="34" charset="0"/>
              </a:rPr>
              <a:t> (15 </a:t>
            </a:r>
            <a:r>
              <a:rPr lang="it-IT" sz="24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arcmin</a:t>
            </a:r>
            <a:r>
              <a:rPr lang="it-IT" sz="2400" dirty="0">
                <a:solidFill>
                  <a:schemeClr val="bg1"/>
                </a:solidFill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66806" y="473098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NGC3080 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5613223" y="5392983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src5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7012953" y="4227696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src1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7981521" y="4436825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src2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8323659" y="3561917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src6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8285929" y="4033548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src7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6515405" y="3580451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src4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7432879" y="3192585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ill Sans MT" panose="020B0502020104020203" pitchFamily="34" charset="0"/>
              </a:rPr>
              <a:t>src3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6930254" y="3240843"/>
            <a:ext cx="1861059" cy="2535090"/>
            <a:chOff x="6930254" y="3240843"/>
            <a:chExt cx="1861059" cy="2535090"/>
          </a:xfrm>
        </p:grpSpPr>
        <p:sp>
          <p:nvSpPr>
            <p:cNvPr id="51" name="CasellaDiTesto 50"/>
            <p:cNvSpPr txBox="1"/>
            <p:nvPr/>
          </p:nvSpPr>
          <p:spPr>
            <a:xfrm>
              <a:off x="7729931" y="5252713"/>
              <a:ext cx="6189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err="1">
                  <a:solidFill>
                    <a:srgbClr val="00FF00"/>
                  </a:solidFill>
                  <a:latin typeface="Gill Sans MT" panose="020B0502020104020203" pitchFamily="34" charset="0"/>
                </a:rPr>
                <a:t>Liu</a:t>
              </a:r>
              <a:endParaRPr lang="it-IT" sz="2800" dirty="0">
                <a:solidFill>
                  <a:srgbClr val="00FF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1" name="Ovale 10"/>
            <p:cNvSpPr/>
            <p:nvPr/>
          </p:nvSpPr>
          <p:spPr>
            <a:xfrm>
              <a:off x="6930254" y="3240843"/>
              <a:ext cx="1861059" cy="1859470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53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3" y="851432"/>
            <a:ext cx="8068235" cy="2783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5736507" y="4186823"/>
            <a:ext cx="3197181" cy="255454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Type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2 AGN -- X-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endParaRPr lang="it-IT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2900" indent="-342900">
              <a:buAutoNum type="arabicPeriod"/>
            </a:pP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LINER – X-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endParaRPr lang="it-IT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2900" indent="-342900">
              <a:buAutoNum type="arabicPeriod"/>
            </a:pP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LINER - X-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endParaRPr lang="it-IT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2900" indent="-342900">
              <a:buAutoNum type="arabicPeriod"/>
            </a:pP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SFG – X 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UL</a:t>
            </a:r>
          </a:p>
          <a:p>
            <a:pPr marL="342900" indent="-342900">
              <a:buAutoNum type="arabicPeriod"/>
            </a:pP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Type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2 AGN -  X- 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endParaRPr lang="it-IT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2900" indent="-342900">
              <a:buAutoNum type="arabicPeriod"/>
            </a:pP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SFG -  X 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UL</a:t>
            </a:r>
          </a:p>
          <a:p>
            <a:pPr marL="342900" indent="-342900">
              <a:buAutoNum type="arabicPeriod"/>
            </a:pP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SFG - X 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UL</a:t>
            </a:r>
          </a:p>
          <a:p>
            <a:pPr marL="342900" indent="-342900">
              <a:buAutoNum type="arabicPeriod"/>
            </a:pP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Type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1 AGN  - X-</a:t>
            </a:r>
            <a:r>
              <a:rPr lang="it-IT" sz="2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</a:t>
            </a:r>
            <a:r>
              <a:rPr lang="it-I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691680" y="3635025"/>
            <a:ext cx="2201334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  <a:latin typeface="Gill Sans MT" panose="020B0502020104020203" pitchFamily="34" charset="0"/>
              </a:rPr>
              <a:t>The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23528" y="4170902"/>
                <a:ext cx="4466165" cy="1384995"/>
              </a:xfrm>
              <a:prstGeom prst="rect">
                <a:avLst/>
              </a:prstGeom>
              <a:ln w="19050" cmpd="sng">
                <a:solidFill>
                  <a:srgbClr val="00B0F0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square" lIns="0">
                <a:spAutoFit/>
              </a:bodyPr>
              <a:lstStyle/>
              <a:p>
                <a:pPr marL="612000" indent="-457200">
                  <a:buClr>
                    <a:srgbClr val="00B0F0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=0.033−0.037</m:t>
                    </m:r>
                  </m:oMath>
                </a14:m>
                <a:endParaRPr lang="en-GB" sz="2800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612000" indent="-457200">
                  <a:buClr>
                    <a:srgbClr val="00B0F0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&lt;500 </m:t>
                    </m:r>
                  </m:oMath>
                </a14:m>
                <a:r>
                  <a:rPr lang="en-GB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km/s</a:t>
                </a:r>
              </a:p>
              <a:p>
                <a:pPr marL="612000" indent="-457200">
                  <a:buClr>
                    <a:srgbClr val="00B0F0"/>
                  </a:buClr>
                  <a:buFont typeface="Wingdings" panose="05000000000000000000" pitchFamily="2" charset="2"/>
                  <a:buChar char="ü"/>
                </a:pPr>
                <a:r>
                  <a:rPr lang="en-GB" sz="28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Proj</a:t>
                </a:r>
                <a:r>
                  <a:rPr lang="en-GB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. </a:t>
                </a:r>
                <a:r>
                  <a:rPr lang="en-GB" sz="28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dist</a:t>
                </a:r>
                <a:r>
                  <a:rPr lang="en-GB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&lt;300 </m:t>
                    </m:r>
                  </m:oMath>
                </a14:m>
                <a:r>
                  <a:rPr lang="en-GB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h</a:t>
                </a:r>
                <a:r>
                  <a:rPr lang="en-GB" sz="2800" baseline="300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-1 </a:t>
                </a:r>
                <a:r>
                  <a:rPr lang="en-GB" sz="28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kpc</a:t>
                </a:r>
                <a:endParaRPr lang="en-GB" sz="2800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170902"/>
                <a:ext cx="4466165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 cmpd="sng">
                <a:solidFill>
                  <a:srgbClr val="00B0F0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/>
          <p:cNvSpPr txBox="1"/>
          <p:nvPr/>
        </p:nvSpPr>
        <p:spPr>
          <a:xfrm>
            <a:off x="6720986" y="3635025"/>
            <a:ext cx="1228221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0"/>
              </a:rPr>
              <a:t>The CG</a:t>
            </a:r>
          </a:p>
        </p:txBody>
      </p: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1416305" y="116632"/>
            <a:ext cx="6311390" cy="67799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The galaxy compact group</a:t>
            </a:r>
            <a:r>
              <a:rPr lang="en-GB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" name="Freccia a destra 1"/>
          <p:cNvSpPr/>
          <p:nvPr/>
        </p:nvSpPr>
        <p:spPr>
          <a:xfrm>
            <a:off x="4860032" y="4797152"/>
            <a:ext cx="720080" cy="288032"/>
          </a:xfrm>
          <a:prstGeom prst="rightArrow">
            <a:avLst/>
          </a:prstGeom>
          <a:solidFill>
            <a:srgbClr val="00B0F0">
              <a:alpha val="69804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400" dirty="0" err="1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8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469900" y="1340767"/>
            <a:ext cx="4102100" cy="4114800"/>
            <a:chOff x="966638" y="2178823"/>
            <a:chExt cx="4102100" cy="387581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b="2185"/>
            <a:stretch/>
          </p:blipFill>
          <p:spPr>
            <a:xfrm>
              <a:off x="966638" y="2178823"/>
              <a:ext cx="4102100" cy="387581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9" name="Connettore 1 8"/>
            <p:cNvCxnSpPr/>
            <p:nvPr/>
          </p:nvCxnSpPr>
          <p:spPr>
            <a:xfrm flipH="1" flipV="1">
              <a:off x="3325678" y="2353986"/>
              <a:ext cx="12001" cy="3295323"/>
            </a:xfrm>
            <a:prstGeom prst="line">
              <a:avLst/>
            </a:prstGeom>
            <a:ln w="38100" cmpd="sng"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flipH="1" flipV="1">
              <a:off x="2964405" y="2353986"/>
              <a:ext cx="12001" cy="3295323"/>
            </a:xfrm>
            <a:prstGeom prst="line">
              <a:avLst/>
            </a:prstGeom>
            <a:ln w="38100" cmpd="sng">
              <a:prstDash val="das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Rettangolo 6"/>
          <p:cNvSpPr/>
          <p:nvPr/>
        </p:nvSpPr>
        <p:spPr>
          <a:xfrm>
            <a:off x="804334" y="260648"/>
            <a:ext cx="7535333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Gill Sans MT" panose="020B0502020104020203" pitchFamily="34" charset="0"/>
              </a:rPr>
              <a:t>LINERs in our CG  are likely accretion driven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4499992" y="1978496"/>
            <a:ext cx="4428780" cy="4114800"/>
            <a:chOff x="5193903" y="2178823"/>
            <a:chExt cx="4428780" cy="393060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4"/>
            <a:srcRect l="55193"/>
            <a:stretch/>
          </p:blipFill>
          <p:spPr>
            <a:xfrm>
              <a:off x="5193903" y="2178823"/>
              <a:ext cx="4428780" cy="393060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6" name="Connettore 1 5"/>
            <p:cNvCxnSpPr/>
            <p:nvPr/>
          </p:nvCxnSpPr>
          <p:spPr>
            <a:xfrm flipH="1" flipV="1">
              <a:off x="7743866" y="2321139"/>
              <a:ext cx="12001" cy="3295323"/>
            </a:xfrm>
            <a:prstGeom prst="line">
              <a:avLst/>
            </a:prstGeom>
            <a:ln w="38100" cmpd="sng"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Rettangolo 4"/>
          <p:cNvSpPr/>
          <p:nvPr/>
        </p:nvSpPr>
        <p:spPr>
          <a:xfrm>
            <a:off x="2567129" y="5462012"/>
            <a:ext cx="2330895" cy="4247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i="1" dirty="0">
                <a:solidFill>
                  <a:srgbClr val="000000"/>
                </a:solidFill>
                <a:latin typeface="Gill Sans MT" panose="020B0502020104020203" pitchFamily="34" charset="0"/>
              </a:rPr>
              <a:t>Gonzales-Martin+2009</a:t>
            </a:r>
          </a:p>
        </p:txBody>
      </p:sp>
    </p:spTree>
    <p:extLst>
      <p:ext uri="{BB962C8B-B14F-4D97-AF65-F5344CB8AC3E}">
        <p14:creationId xmlns:p14="http://schemas.microsoft.com/office/powerpoint/2010/main" val="1325591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648" y="15248"/>
            <a:ext cx="7498705" cy="1143000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Enhanced star forming rate 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161098" y="1181375"/>
            <a:ext cx="4512448" cy="3200400"/>
            <a:chOff x="22854" y="1053530"/>
            <a:chExt cx="4332042" cy="3036049"/>
          </a:xfrm>
        </p:grpSpPr>
        <p:grpSp>
          <p:nvGrpSpPr>
            <p:cNvPr id="10" name="Gruppo 9"/>
            <p:cNvGrpSpPr/>
            <p:nvPr/>
          </p:nvGrpSpPr>
          <p:grpSpPr>
            <a:xfrm>
              <a:off x="22854" y="1053530"/>
              <a:ext cx="4332042" cy="3036049"/>
              <a:chOff x="773751" y="1573081"/>
              <a:chExt cx="5563033" cy="3952080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773751" y="1573081"/>
                <a:ext cx="5563033" cy="3952080"/>
                <a:chOff x="-42342" y="1631403"/>
                <a:chExt cx="3066436" cy="2261646"/>
              </a:xfrm>
            </p:grpSpPr>
            <p:pic>
              <p:nvPicPr>
                <p:cNvPr id="5" name="Picture 7" descr="Elbaz_z0.jp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2518" b="-1"/>
                <a:stretch/>
              </p:blipFill>
              <p:spPr bwMode="auto">
                <a:xfrm>
                  <a:off x="-42342" y="1631403"/>
                  <a:ext cx="3066436" cy="22616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560070" y="1880871"/>
                  <a:ext cx="354722" cy="252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solidFill>
                        <a:schemeClr val="bg1"/>
                      </a:solidFill>
                      <a:latin typeface="Gill Sans MT" panose="020B0502020104020203" pitchFamily="34" charset="0"/>
                    </a:rPr>
                    <a:t>z≈0</a:t>
                  </a:r>
                </a:p>
              </p:txBody>
            </p:sp>
          </p:grpSp>
          <p:sp>
            <p:nvSpPr>
              <p:cNvPr id="7" name="Stella a 4 punte 6"/>
              <p:cNvSpPr/>
              <p:nvPr/>
            </p:nvSpPr>
            <p:spPr>
              <a:xfrm>
                <a:off x="3897353" y="2009010"/>
                <a:ext cx="339376" cy="290324"/>
              </a:xfrm>
              <a:prstGeom prst="star4">
                <a:avLst>
                  <a:gd name="adj" fmla="val 19830"/>
                </a:avLst>
              </a:prstGeom>
              <a:solidFill>
                <a:srgbClr val="00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8" name="Stella a 4 punte 7"/>
              <p:cNvSpPr/>
              <p:nvPr/>
            </p:nvSpPr>
            <p:spPr>
              <a:xfrm>
                <a:off x="2414299" y="3387666"/>
                <a:ext cx="339376" cy="290324"/>
              </a:xfrm>
              <a:prstGeom prst="star4">
                <a:avLst>
                  <a:gd name="adj" fmla="val 19830"/>
                </a:avLst>
              </a:prstGeom>
              <a:solidFill>
                <a:srgbClr val="00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9" name="Stella a 4 punte 8"/>
              <p:cNvSpPr/>
              <p:nvPr/>
            </p:nvSpPr>
            <p:spPr>
              <a:xfrm>
                <a:off x="2397011" y="3807715"/>
                <a:ext cx="339376" cy="290324"/>
              </a:xfrm>
              <a:prstGeom prst="star4">
                <a:avLst>
                  <a:gd name="adj" fmla="val 19830"/>
                </a:avLst>
              </a:prstGeom>
              <a:no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1" name="Stella a 4 punte 10"/>
            <p:cNvSpPr/>
            <p:nvPr/>
          </p:nvSpPr>
          <p:spPr>
            <a:xfrm>
              <a:off x="2927424" y="3207995"/>
              <a:ext cx="264279" cy="223031"/>
            </a:xfrm>
            <a:prstGeom prst="star4">
              <a:avLst>
                <a:gd name="adj" fmla="val 19830"/>
              </a:avLst>
            </a:pr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254411" y="3142660"/>
              <a:ext cx="660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SFG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4811825" y="1202697"/>
            <a:ext cx="4287659" cy="3200400"/>
            <a:chOff x="4578456" y="252203"/>
            <a:chExt cx="4287659" cy="3089689"/>
          </a:xfrm>
        </p:grpSpPr>
        <p:pic>
          <p:nvPicPr>
            <p:cNvPr id="15" name="Immagine 14" descr="src1_eemo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9" t="9889" r="5139"/>
            <a:stretch/>
          </p:blipFill>
          <p:spPr>
            <a:xfrm rot="5400000">
              <a:off x="5177441" y="-346782"/>
              <a:ext cx="3089689" cy="4287659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5499364" y="623712"/>
              <a:ext cx="738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AGN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/>
              <p:cNvSpPr/>
              <p:nvPr/>
            </p:nvSpPr>
            <p:spPr>
              <a:xfrm>
                <a:off x="4930678" y="4532493"/>
                <a:ext cx="404995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Thermal component in Sy2s of our CG is highly significant: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1–2%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−2 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𝑘𝑒𝑉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: SFR&lt;20 M</a:t>
                </a:r>
                <a:r>
                  <a:rPr lang="en-GB" sz="2400" baseline="-25000" dirty="0">
                    <a:solidFill>
                      <a:schemeClr val="bg1"/>
                    </a:solidFill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⊙</a:t>
                </a: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/</a:t>
                </a:r>
                <a:r>
                  <a:rPr lang="en-GB" sz="24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yr</a:t>
                </a: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(NLR emission is likely to contribute)</a:t>
                </a:r>
              </a:p>
            </p:txBody>
          </p:sp>
        </mc:Choice>
        <mc:Fallback xmlns="">
          <p:sp>
            <p:nvSpPr>
              <p:cNvPr id="19" name="Rettango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678" y="4532493"/>
                <a:ext cx="4049953" cy="1938992"/>
              </a:xfrm>
              <a:prstGeom prst="rect">
                <a:avLst/>
              </a:prstGeom>
              <a:blipFill>
                <a:blip r:embed="rId5"/>
                <a:stretch>
                  <a:fillRect l="-1506" t="-2516" r="-3313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/>
          <p:cNvSpPr txBox="1"/>
          <p:nvPr/>
        </p:nvSpPr>
        <p:spPr>
          <a:xfrm>
            <a:off x="329090" y="4552452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Gill Sans MT" panose="020B0502020104020203" pitchFamily="34" charset="0"/>
              </a:rPr>
              <a:t>Enhanced Star Formation Rate if compared to the local universe (Elbaz+11)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Gill Sans MT" panose="020B0502020104020203" pitchFamily="34" charset="0"/>
              </a:rPr>
              <a:t>High fraction of SFG (~40%) in our CG</a:t>
            </a:r>
          </a:p>
        </p:txBody>
      </p:sp>
    </p:spTree>
    <p:extLst>
      <p:ext uri="{BB962C8B-B14F-4D97-AF65-F5344CB8AC3E}">
        <p14:creationId xmlns:p14="http://schemas.microsoft.com/office/powerpoint/2010/main" val="4215393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648" y="116632"/>
            <a:ext cx="7498705" cy="852384"/>
          </a:xfrm>
        </p:spPr>
        <p:txBody>
          <a:bodyPr>
            <a:normAutofit/>
          </a:bodyPr>
          <a:lstStyle/>
          <a:p>
            <a:pPr marL="82591" indent="0"/>
            <a:r>
              <a:rPr lang="en-US" b="1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CG  J0959+1259: a case study</a:t>
            </a:r>
            <a:endParaRPr lang="en-GB" b="1" dirty="0">
              <a:solidFill>
                <a:srgbClr val="FFC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314797" y="1772816"/>
                <a:ext cx="8514406" cy="4008735"/>
              </a:xfrm>
            </p:spPr>
            <p:txBody>
              <a:bodyPr anchor="ctr">
                <a:normAutofit/>
              </a:bodyPr>
              <a:lstStyle/>
              <a:p>
                <a:pPr algn="ctr"/>
                <a:r>
                  <a:rPr lang="en-GB" sz="2800" dirty="0">
                    <a:solidFill>
                      <a:srgbClr val="FFC000"/>
                    </a:solidFill>
                  </a:rPr>
                  <a:t>High Fraction of AGN </a:t>
                </a:r>
                <a:r>
                  <a:rPr lang="en-GB" sz="2800" dirty="0">
                    <a:solidFill>
                      <a:schemeClr val="bg1"/>
                    </a:solidFill>
                  </a:rPr>
                  <a:t>(or LINERs):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60%</m:t>
                    </m:r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(5 over 8)</a:t>
                </a:r>
              </a:p>
              <a:p>
                <a:pPr algn="ctr"/>
                <a:r>
                  <a:rPr lang="en-GB" sz="2800" dirty="0">
                    <a:solidFill>
                      <a:schemeClr val="bg1"/>
                    </a:solidFill>
                  </a:rPr>
                  <a:t>X-ray study of 18 CGs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erg/s, B mag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&lt;18</m:t>
                    </m:r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) showed less than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AGN/group (Silverman+14)</a:t>
                </a:r>
              </a:p>
              <a:p>
                <a:pPr algn="ctr"/>
                <a:r>
                  <a:rPr lang="en-GB" sz="2800" dirty="0">
                    <a:solidFill>
                      <a:srgbClr val="FFC000"/>
                    </a:solidFill>
                  </a:rPr>
                  <a:t>Enhanced SFR</a:t>
                </a:r>
              </a:p>
              <a:p>
                <a:pPr algn="ctr"/>
                <a:r>
                  <a:rPr lang="en-GB" sz="2800" dirty="0">
                    <a:solidFill>
                      <a:schemeClr val="bg1"/>
                    </a:solidFill>
                  </a:rPr>
                  <a:t>Rich HI gas morphology – tidal signatures/distortion</a:t>
                </a:r>
              </a:p>
              <a:p>
                <a:pPr algn="ctr"/>
                <a:r>
                  <a:rPr lang="en-GB" sz="2800" dirty="0">
                    <a:solidFill>
                      <a:schemeClr val="bg1"/>
                    </a:solidFill>
                  </a:rPr>
                  <a:t>Very low [NII]/H</a:t>
                </a:r>
                <a:r>
                  <a:rPr lang="en-GB" sz="2800" dirty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en-GB" sz="2800" dirty="0">
                    <a:solidFill>
                      <a:schemeClr val="bg1"/>
                    </a:solidFill>
                  </a:rPr>
                  <a:t> possibly due to recent interaction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797" y="1772816"/>
                <a:ext cx="8514406" cy="4008735"/>
              </a:xfrm>
              <a:blipFill>
                <a:blip r:embed="rId2"/>
                <a:stretch>
                  <a:fillRect l="-215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00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29979" y="81805"/>
            <a:ext cx="3314021" cy="89892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VLT MUSE</a:t>
            </a:r>
            <a:endParaRPr lang="it-IT" sz="4000" b="1" dirty="0">
              <a:solidFill>
                <a:srgbClr val="FFC000"/>
              </a:solidFill>
            </a:endParaRPr>
          </a:p>
        </p:txBody>
      </p:sp>
      <p:pic>
        <p:nvPicPr>
          <p:cNvPr id="4" name="Segnaposto contenuto 3" descr="MUSE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1173"/>
          <a:stretch/>
        </p:blipFill>
        <p:spPr>
          <a:xfrm>
            <a:off x="46764" y="448714"/>
            <a:ext cx="5829979" cy="6259802"/>
          </a:xfrm>
        </p:spPr>
      </p:pic>
      <p:sp>
        <p:nvSpPr>
          <p:cNvPr id="5" name="CasellaDiTesto 4"/>
          <p:cNvSpPr txBox="1"/>
          <p:nvPr/>
        </p:nvSpPr>
        <p:spPr>
          <a:xfrm>
            <a:off x="3251272" y="161934"/>
            <a:ext cx="207595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Gill Sans MT" panose="020B0502020104020203" pitchFamily="34" charset="0"/>
              </a:rPr>
              <a:t>Husemann</a:t>
            </a:r>
            <a:r>
              <a:rPr lang="it-IT" dirty="0">
                <a:solidFill>
                  <a:srgbClr val="000000"/>
                </a:solidFill>
                <a:latin typeface="Gill Sans MT" panose="020B0502020104020203" pitchFamily="34" charset="0"/>
              </a:rPr>
              <a:t>+ in </a:t>
            </a:r>
            <a:r>
              <a:rPr lang="it-IT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prep</a:t>
            </a:r>
            <a:r>
              <a:rPr lang="it-IT" dirty="0">
                <a:solidFill>
                  <a:srgbClr val="000000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5829979" y="1484784"/>
            <a:ext cx="328499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Gill Sans MT" panose="020B0502020104020203" pitchFamily="34" charset="0"/>
              </a:rPr>
              <a:t>A strong galactic wind in the ionized gas </a:t>
            </a: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A prominent ionized gas region to the SW, possibly indicative of a gas outflow</a:t>
            </a:r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BPT:  AGN-dominated region and the SW component in the star-forming dominated region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07171" y="49670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Velocity</a:t>
            </a:r>
            <a:endParaRPr lang="it-IT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692479" y="4967017"/>
            <a:ext cx="105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Vel</a:t>
            </a:r>
            <a:r>
              <a:rPr lang="it-IT" b="1" dirty="0">
                <a:solidFill>
                  <a:schemeClr val="bg1"/>
                </a:solidFill>
                <a:latin typeface="Gill Sans MT" panose="020B0502020104020203" pitchFamily="34" charset="0"/>
              </a:rPr>
              <a:t>. </a:t>
            </a:r>
            <a:r>
              <a:rPr lang="it-I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disp</a:t>
            </a:r>
            <a:endParaRPr lang="it-IT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189310" y="4971993"/>
            <a:ext cx="141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Gill Sans MT" panose="020B0502020104020203" pitchFamily="34" charset="0"/>
              </a:rPr>
              <a:t>Surf. </a:t>
            </a:r>
            <a:r>
              <a:rPr lang="it-I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bright</a:t>
            </a:r>
            <a:endParaRPr lang="it-IT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624154" y="1820485"/>
            <a:ext cx="709202" cy="774439"/>
            <a:chOff x="6883159" y="5462765"/>
            <a:chExt cx="709202" cy="774439"/>
          </a:xfrm>
        </p:grpSpPr>
        <p:cxnSp>
          <p:nvCxnSpPr>
            <p:cNvPr id="12" name="Connettore 4 11"/>
            <p:cNvCxnSpPr/>
            <p:nvPr/>
          </p:nvCxnSpPr>
          <p:spPr>
            <a:xfrm rot="5400000" flipH="1" flipV="1">
              <a:off x="6860469" y="5522698"/>
              <a:ext cx="430930" cy="385550"/>
            </a:xfrm>
            <a:prstGeom prst="bentConnector3">
              <a:avLst>
                <a:gd name="adj1" fmla="val 2632"/>
              </a:avLst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7223349" y="5462765"/>
              <a:ext cx="3690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N</a:t>
              </a:r>
              <a:endParaRPr lang="it-IT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6939859" y="5867872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E</a:t>
              </a:r>
            </a:p>
          </p:txBody>
        </p:sp>
      </p:grp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chemeClr val="bg1"/>
                </a:solidFill>
              </a:rPr>
              <a:t>A. De Rosa - INAF/IAPS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68" y="49467"/>
            <a:ext cx="2247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8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44624"/>
            <a:ext cx="2953816" cy="980728"/>
          </a:xfrm>
        </p:spPr>
        <p:txBody>
          <a:bodyPr>
            <a:normAutofit/>
          </a:bodyPr>
          <a:lstStyle/>
          <a:p>
            <a:r>
              <a:rPr lang="it-IT" sz="3200" b="1" dirty="0" err="1">
                <a:solidFill>
                  <a:srgbClr val="FFC000"/>
                </a:solidFill>
              </a:rPr>
              <a:t>eEVN</a:t>
            </a:r>
            <a:r>
              <a:rPr lang="it-IT" sz="3200" b="1" dirty="0">
                <a:solidFill>
                  <a:srgbClr val="FFC000"/>
                </a:solidFill>
              </a:rPr>
              <a:t> &amp;  VLA</a:t>
            </a:r>
          </a:p>
        </p:txBody>
      </p:sp>
      <p:pic>
        <p:nvPicPr>
          <p:cNvPr id="3" name="Immagine 2" descr="0959radio_c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227"/>
            <a:ext cx="5074772" cy="464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5346922" y="1049358"/>
                <a:ext cx="3797078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spcBef>
                    <a:spcPts val="600"/>
                  </a:spcBef>
                  <a:spcAft>
                    <a:spcPts val="600"/>
                  </a:spcAft>
                  <a:buSzPct val="100000"/>
                  <a:buFont typeface="Arial"/>
                  <a:buChar char="•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AGN jets on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1−100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pc scales / jet-induced star formation</a:t>
                </a:r>
              </a:p>
              <a:p>
                <a:pPr marL="285750" indent="-285750" algn="ctr">
                  <a:spcBef>
                    <a:spcPts val="600"/>
                  </a:spcBef>
                  <a:spcAft>
                    <a:spcPts val="600"/>
                  </a:spcAft>
                  <a:buSzPct val="100000"/>
                  <a:buFont typeface="Arial"/>
                  <a:buChar char="•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LLAGN in the LINERS</a:t>
                </a:r>
              </a:p>
              <a:p>
                <a:pPr marL="285750" indent="-285750" algn="ctr">
                  <a:spcBef>
                    <a:spcPts val="600"/>
                  </a:spcBef>
                  <a:spcAft>
                    <a:spcPts val="600"/>
                  </a:spcAft>
                  <a:buSzPct val="100000"/>
                  <a:buFont typeface="Arial"/>
                  <a:buChar char="•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LLAGN activity in SFG</a:t>
                </a:r>
              </a:p>
              <a:p>
                <a:pPr marL="342900" indent="-342900" algn="ctr">
                  <a:spcBef>
                    <a:spcPts val="600"/>
                  </a:spcBef>
                  <a:spcAft>
                    <a:spcPts val="600"/>
                  </a:spcAft>
                  <a:buFont typeface="Arial"/>
                  <a:buChar char="•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The HI content in group members and intragroup medium (VLA)</a:t>
                </a:r>
              </a:p>
              <a:p>
                <a:pPr marL="342900" indent="-342900" algn="ctr">
                  <a:spcBef>
                    <a:spcPts val="600"/>
                  </a:spcBef>
                  <a:spcAft>
                    <a:spcPts val="600"/>
                  </a:spcAft>
                  <a:buFont typeface="Arial"/>
                  <a:buChar char="•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The amounts of neutral (VLA HI) and ionized (MUSE Ha &amp; [O </a:t>
                </a:r>
                <a:r>
                  <a:rPr lang="en-GB" sz="2400" cap="small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iii</a:t>
                </a: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]) in order to understand the feedback</a:t>
                </a: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922" y="1049358"/>
                <a:ext cx="3797078" cy="5509200"/>
              </a:xfrm>
              <a:prstGeom prst="rect">
                <a:avLst/>
              </a:prstGeom>
              <a:blipFill>
                <a:blip r:embed="rId4"/>
                <a:stretch>
                  <a:fillRect t="-885" r="-1766" b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/>
          <p:cNvSpPr txBox="1"/>
          <p:nvPr/>
        </p:nvSpPr>
        <p:spPr>
          <a:xfrm>
            <a:off x="733046" y="5599235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>
                <a:solidFill>
                  <a:schemeClr val="bg1"/>
                </a:solidFill>
                <a:latin typeface="Gill Sans MT" panose="020B0502020104020203" pitchFamily="34" charset="0"/>
              </a:rPr>
              <a:t>SDSS with NVSS and FIRST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9741" y="3568107"/>
            <a:ext cx="2247900" cy="12954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627784" y="6132244"/>
            <a:ext cx="1918026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Herrero-</a:t>
            </a:r>
            <a:r>
              <a:rPr lang="en-US" sz="1400" dirty="0" err="1">
                <a:latin typeface="Gill Sans MT" panose="020B0502020104020203" pitchFamily="34" charset="0"/>
              </a:rPr>
              <a:t>Illana</a:t>
            </a:r>
            <a:r>
              <a:rPr lang="en-US" sz="1400" dirty="0">
                <a:latin typeface="Gill Sans MT" panose="020B0502020104020203" pitchFamily="34" charset="0"/>
              </a:rPr>
              <a:t>+ in prep.</a:t>
            </a:r>
            <a:endParaRPr lang="it-IT" sz="1400" dirty="0">
              <a:latin typeface="Gill Sans MT" panose="020B0502020104020203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71600" y="6132244"/>
            <a:ext cx="1318694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Paragi</a:t>
            </a:r>
            <a:r>
              <a:rPr lang="en-US" sz="1400" dirty="0">
                <a:latin typeface="Gill Sans MT" panose="020B0502020104020203" pitchFamily="34" charset="0"/>
              </a:rPr>
              <a:t>+ in prep.</a:t>
            </a:r>
            <a:endParaRPr lang="it-IT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3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35"/>
          <p:cNvSpPr/>
          <p:nvPr/>
        </p:nvSpPr>
        <p:spPr>
          <a:xfrm>
            <a:off x="1085395" y="84999"/>
            <a:ext cx="6973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Gill Sans MT" panose="020B0502020104020203" pitchFamily="34" charset="0"/>
              </a:rPr>
              <a:t>Molecular gas with the IRAM 30m telescope: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data soon for the three detected sources</a:t>
            </a:r>
            <a:endParaRPr lang="it-IT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9" name="Gruppo 38"/>
          <p:cNvGrpSpPr/>
          <p:nvPr/>
        </p:nvGrpSpPr>
        <p:grpSpPr>
          <a:xfrm>
            <a:off x="731099" y="1025838"/>
            <a:ext cx="7681803" cy="5836090"/>
            <a:chOff x="107504" y="977286"/>
            <a:chExt cx="7681803" cy="5836090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5" y="977286"/>
              <a:ext cx="7681802" cy="5836090"/>
            </a:xfrm>
            <a:prstGeom prst="rect">
              <a:avLst/>
            </a:prstGeom>
          </p:spPr>
        </p:pic>
        <p:grpSp>
          <p:nvGrpSpPr>
            <p:cNvPr id="24" name="Group 10"/>
            <p:cNvGrpSpPr>
              <a:grpSpLocks/>
            </p:cNvGrpSpPr>
            <p:nvPr/>
          </p:nvGrpSpPr>
          <p:grpSpPr bwMode="auto">
            <a:xfrm>
              <a:off x="107504" y="3569573"/>
              <a:ext cx="2880000" cy="1800000"/>
              <a:chOff x="0" y="0"/>
              <a:chExt cx="6485724" cy="3175000"/>
            </a:xfrm>
          </p:grpSpPr>
          <p:pic>
            <p:nvPicPr>
              <p:cNvPr id="25" name="Picture 11" descr="Screen Shot 2017-01-09 at 08.54.23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3082" y="0"/>
                <a:ext cx="3502642" cy="3175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12" descr="Screen Shot 2017-01-09 at 08.54.05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3350"/>
                <a:ext cx="3502642" cy="3150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7" name="Group 7"/>
            <p:cNvGrpSpPr>
              <a:grpSpLocks/>
            </p:cNvGrpSpPr>
            <p:nvPr/>
          </p:nvGrpSpPr>
          <p:grpSpPr bwMode="auto">
            <a:xfrm>
              <a:off x="3491881" y="4793910"/>
              <a:ext cx="2880000" cy="1800000"/>
              <a:chOff x="0" y="0"/>
              <a:chExt cx="5760456" cy="3175001"/>
            </a:xfrm>
          </p:grpSpPr>
          <p:pic>
            <p:nvPicPr>
              <p:cNvPr id="28" name="Picture 8" descr="Screen Shot 2017-01-09 at 08.53.1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4827" y="0"/>
                <a:ext cx="3155629" cy="31219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9" descr="Screen Shot 2017-01-09 at 08.53.0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5764"/>
                <a:ext cx="3159236" cy="3159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1" name="Connettore 2 30"/>
            <p:cNvCxnSpPr/>
            <p:nvPr/>
          </p:nvCxnSpPr>
          <p:spPr>
            <a:xfrm flipV="1">
              <a:off x="1043609" y="3065518"/>
              <a:ext cx="619251" cy="50405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 flipV="1">
              <a:off x="3948406" y="3569573"/>
              <a:ext cx="407571" cy="12243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tangolo 34"/>
            <p:cNvSpPr/>
            <p:nvPr/>
          </p:nvSpPr>
          <p:spPr>
            <a:xfrm>
              <a:off x="2286000" y="31058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dirty="0">
                  <a:latin typeface="Gill Sans MT" panose="020B0502020104020203" pitchFamily="34" charset="0"/>
                </a:rPr>
                <a:t>IRAM 30m </a:t>
              </a:r>
              <a:r>
                <a:rPr lang="it-IT" dirty="0" err="1">
                  <a:latin typeface="Gill Sans MT" panose="020B0502020104020203" pitchFamily="34" charset="0"/>
                </a:rPr>
                <a:t>telescope</a:t>
              </a:r>
              <a:r>
                <a:rPr lang="it-IT" dirty="0">
                  <a:latin typeface="Gill Sans MT" panose="020B0502020104020203" pitchFamily="34" charset="0"/>
                </a:rPr>
                <a:t> to </a:t>
              </a:r>
              <a:r>
                <a:rPr lang="it-IT" dirty="0" err="1">
                  <a:latin typeface="Gill Sans MT" panose="020B0502020104020203" pitchFamily="34" charset="0"/>
                </a:rPr>
                <a:t>study</a:t>
              </a:r>
              <a:r>
                <a:rPr lang="it-IT" dirty="0">
                  <a:latin typeface="Gill Sans MT" panose="020B0502020104020203" pitchFamily="34" charset="0"/>
                </a:rPr>
                <a:t> the </a:t>
              </a:r>
              <a:r>
                <a:rPr lang="it-IT" dirty="0" err="1">
                  <a:latin typeface="Gill Sans MT" panose="020B0502020104020203" pitchFamily="34" charset="0"/>
                </a:rPr>
                <a:t>molecular</a:t>
              </a:r>
              <a:r>
                <a:rPr lang="it-IT" dirty="0">
                  <a:latin typeface="Gill Sans MT" panose="020B0502020104020203" pitchFamily="34" charset="0"/>
                </a:rPr>
                <a:t> gas </a:t>
              </a:r>
              <a:r>
                <a:rPr lang="it-IT" dirty="0" err="1">
                  <a:latin typeface="Gill Sans MT" panose="020B0502020104020203" pitchFamily="34" charset="0"/>
                </a:rPr>
                <a:t>properties</a:t>
              </a:r>
              <a:endParaRPr lang="it-IT" dirty="0">
                <a:latin typeface="Gill Sans MT" panose="020B0502020104020203" pitchFamily="34" charset="0"/>
              </a:endParaRPr>
            </a:p>
          </p:txBody>
        </p:sp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3774" y="1560423"/>
              <a:ext cx="2247900" cy="1295400"/>
            </a:xfrm>
            <a:prstGeom prst="rect">
              <a:avLst/>
            </a:prstGeom>
          </p:spPr>
        </p:pic>
      </p:grpSp>
      <p:sp>
        <p:nvSpPr>
          <p:cNvPr id="37" name="Rettangolo 36"/>
          <p:cNvSpPr/>
          <p:nvPr/>
        </p:nvSpPr>
        <p:spPr>
          <a:xfrm>
            <a:off x="335094" y="6440021"/>
            <a:ext cx="1918026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Herrero-</a:t>
            </a:r>
            <a:r>
              <a:rPr lang="en-US" sz="1400" dirty="0" err="1">
                <a:latin typeface="Gill Sans MT" panose="020B0502020104020203" pitchFamily="34" charset="0"/>
              </a:rPr>
              <a:t>Illana</a:t>
            </a:r>
            <a:r>
              <a:rPr lang="en-US" sz="1400" dirty="0">
                <a:latin typeface="Gill Sans MT" panose="020B0502020104020203" pitchFamily="34" charset="0"/>
              </a:rPr>
              <a:t>+ in prep.</a:t>
            </a:r>
            <a:endParaRPr lang="it-IT" sz="1400" dirty="0">
              <a:latin typeface="Gill Sans MT" panose="020B0502020104020203" pitchFamily="34" charset="0"/>
            </a:endParaRPr>
          </a:p>
        </p:txBody>
      </p:sp>
      <p:cxnSp>
        <p:nvCxnSpPr>
          <p:cNvPr id="52" name="Connettore 2 51"/>
          <p:cNvCxnSpPr/>
          <p:nvPr/>
        </p:nvCxnSpPr>
        <p:spPr>
          <a:xfrm flipV="1">
            <a:off x="5602712" y="3501008"/>
            <a:ext cx="679170" cy="1334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47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4771504" y="3429000"/>
            <a:ext cx="3913187" cy="2992679"/>
            <a:chOff x="1790591" y="791012"/>
            <a:chExt cx="5722887" cy="5551619"/>
          </a:xfrm>
        </p:grpSpPr>
        <p:pic>
          <p:nvPicPr>
            <p:cNvPr id="4" name="Immagine 3" descr="1456sdss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591" y="1291794"/>
              <a:ext cx="5050838" cy="5050837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912126" y="791012"/>
              <a:ext cx="823330" cy="742231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CCFFCC"/>
                  </a:solidFill>
                  <a:latin typeface="Gill Sans MT" panose="020B0502020104020203" pitchFamily="34" charset="0"/>
                </a:rPr>
                <a:t>20’’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875637" y="948520"/>
              <a:ext cx="2637841" cy="2226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=0.045</a:t>
              </a:r>
            </a:p>
            <a:p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Ang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.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Sep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=70’’</a:t>
              </a:r>
            </a:p>
            <a:p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Proj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.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Dist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=59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kpc</a:t>
              </a:r>
              <a:endParaRPr lang="it-IT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  <a:p>
              <a:r>
                <a:rPr lang="en-GB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SFR=2Msun/</a:t>
              </a:r>
              <a:r>
                <a:rPr lang="en-GB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yr</a:t>
              </a:r>
              <a:endParaRPr lang="en-GB" baseline="300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247974" y="3429000"/>
            <a:ext cx="4007891" cy="2967875"/>
            <a:chOff x="1018014" y="1180597"/>
            <a:chExt cx="5528696" cy="5293099"/>
          </a:xfrm>
        </p:grpSpPr>
        <p:pic>
          <p:nvPicPr>
            <p:cNvPr id="9" name="Immagine 8" descr="1626sds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910" y="1596895"/>
              <a:ext cx="4876800" cy="4876801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1931257" y="1180597"/>
              <a:ext cx="776597" cy="71358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CCFFCC"/>
                  </a:solidFill>
                  <a:latin typeface="Gill Sans MT" panose="020B0502020104020203" pitchFamily="34" charset="0"/>
                </a:rPr>
                <a:t>20’’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018014" y="3967470"/>
              <a:ext cx="2488117" cy="2140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=0.048</a:t>
              </a:r>
            </a:p>
            <a:p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Ang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.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Sep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=54’’</a:t>
              </a:r>
            </a:p>
            <a:p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Proj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.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Dist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=50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kpc</a:t>
              </a:r>
              <a:endParaRPr lang="it-IT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  <a:p>
              <a:r>
                <a:rPr lang="en-GB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SFR=0.5Msun/</a:t>
              </a:r>
              <a:r>
                <a:rPr lang="en-GB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yr</a:t>
              </a:r>
              <a:endParaRPr lang="en-GB" baseline="300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251520" y="678042"/>
            <a:ext cx="3936719" cy="2737155"/>
            <a:chOff x="648747" y="436341"/>
            <a:chExt cx="5739753" cy="5143648"/>
          </a:xfrm>
        </p:grpSpPr>
        <p:pic>
          <p:nvPicPr>
            <p:cNvPr id="14" name="Immagine 13" descr="0945SDSS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700" y="703189"/>
              <a:ext cx="4876800" cy="4876800"/>
            </a:xfrm>
            <a:prstGeom prst="rect">
              <a:avLst/>
            </a:prstGeom>
          </p:spPr>
        </p:pic>
        <p:grpSp>
          <p:nvGrpSpPr>
            <p:cNvPr id="15" name="Gruppo 14"/>
            <p:cNvGrpSpPr/>
            <p:nvPr/>
          </p:nvGrpSpPr>
          <p:grpSpPr>
            <a:xfrm>
              <a:off x="648747" y="436341"/>
              <a:ext cx="2629800" cy="4931975"/>
              <a:chOff x="697468" y="-134081"/>
              <a:chExt cx="2629800" cy="4931975"/>
            </a:xfrm>
          </p:grpSpPr>
          <p:sp>
            <p:nvSpPr>
              <p:cNvPr id="16" name="CasellaDiTesto 15"/>
              <p:cNvSpPr txBox="1"/>
              <p:nvPr/>
            </p:nvSpPr>
            <p:spPr>
              <a:xfrm>
                <a:off x="1691104" y="-134081"/>
                <a:ext cx="806797" cy="751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CCFFCC"/>
                    </a:solidFill>
                    <a:latin typeface="Gill Sans MT" panose="020B0502020104020203" pitchFamily="34" charset="0"/>
                  </a:rPr>
                  <a:t>10’’</a:t>
                </a: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697468" y="2542242"/>
                <a:ext cx="2629800" cy="225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z=0.075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Ang. Sep=21’’</a:t>
                </a:r>
              </a:p>
              <a:p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Proj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. </a:t>
                </a:r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Dist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=30 </a:t>
                </a:r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kpc</a:t>
                </a:r>
                <a:endParaRPr lang="en-GB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SFR=20Msun/</a:t>
                </a:r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yr</a:t>
                </a:r>
                <a:endParaRPr lang="en-GB" baseline="30000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grpSp>
        <p:nvGrpSpPr>
          <p:cNvPr id="18" name="Gruppo 17"/>
          <p:cNvGrpSpPr/>
          <p:nvPr/>
        </p:nvGrpSpPr>
        <p:grpSpPr>
          <a:xfrm>
            <a:off x="4827345" y="678042"/>
            <a:ext cx="3704070" cy="2737155"/>
            <a:chOff x="2343000" y="-29781"/>
            <a:chExt cx="5320066" cy="5346360"/>
          </a:xfrm>
        </p:grpSpPr>
        <p:pic>
          <p:nvPicPr>
            <p:cNvPr id="19" name="Immagine 18" descr="1038sdss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000" y="439779"/>
              <a:ext cx="4876800" cy="4876800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2404198" y="-29781"/>
              <a:ext cx="5258868" cy="2413068"/>
              <a:chOff x="2404198" y="-29781"/>
              <a:chExt cx="5258868" cy="2413068"/>
            </a:xfrm>
          </p:grpSpPr>
          <p:sp>
            <p:nvSpPr>
              <p:cNvPr id="21" name="CasellaDiTesto 20"/>
              <p:cNvSpPr txBox="1"/>
              <p:nvPr/>
            </p:nvSpPr>
            <p:spPr>
              <a:xfrm>
                <a:off x="2404198" y="-29781"/>
                <a:ext cx="794773" cy="78151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CCFFCC"/>
                    </a:solidFill>
                    <a:latin typeface="Gill Sans MT" panose="020B0502020104020203" pitchFamily="34" charset="0"/>
                  </a:rPr>
                  <a:t>10’’</a:t>
                </a: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072457" y="38739"/>
                <a:ext cx="2590609" cy="2344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z=0.055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Ang. Sep=40’’</a:t>
                </a:r>
              </a:p>
              <a:p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Proj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. </a:t>
                </a:r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Dist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=43 </a:t>
                </a:r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kpc</a:t>
                </a:r>
                <a:endParaRPr lang="en-GB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SFR=7Msun/</a:t>
                </a:r>
                <a:r>
                  <a:rPr lang="en-GB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yr</a:t>
                </a:r>
                <a:endParaRPr lang="en-GB" baseline="30000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sp>
        <p:nvSpPr>
          <p:cNvPr id="25" name="CasellaDiTesto 24"/>
          <p:cNvSpPr txBox="1"/>
          <p:nvPr/>
        </p:nvSpPr>
        <p:spPr>
          <a:xfrm>
            <a:off x="1506866" y="6000923"/>
            <a:ext cx="613026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Gill Sans MT" panose="020B0502020104020203" pitchFamily="34" charset="0"/>
              </a:rPr>
              <a:t>SFR increases with decreasing separation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(SDSS+WISE: Chang+15)</a:t>
            </a:r>
            <a:endParaRPr lang="en-GB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2157146" y="-47748"/>
            <a:ext cx="4829708" cy="7687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The XMM dual systems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020009" y="2973103"/>
            <a:ext cx="27159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De </a:t>
            </a:r>
            <a:r>
              <a:rPr lang="en-US" dirty="0" err="1">
                <a:latin typeface="Gill Sans MT" panose="020B0502020104020203" pitchFamily="34" charset="0"/>
              </a:rPr>
              <a:t>Rosa+MAGNA</a:t>
            </a:r>
            <a:r>
              <a:rPr lang="en-US" dirty="0">
                <a:latin typeface="Gill Sans MT" panose="020B0502020104020203" pitchFamily="34" charset="0"/>
              </a:rPr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226358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07504" y="908720"/>
            <a:ext cx="6576969" cy="2743200"/>
            <a:chOff x="179512" y="692696"/>
            <a:chExt cx="6576969" cy="2405592"/>
          </a:xfrm>
        </p:grpSpPr>
        <p:pic>
          <p:nvPicPr>
            <p:cNvPr id="3" name="Segnaposto contenuto 3" descr="J0945_xmmima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8" t="22156" r="12023" b="25174"/>
            <a:stretch/>
          </p:blipFill>
          <p:spPr>
            <a:xfrm>
              <a:off x="179512" y="692696"/>
              <a:ext cx="6576969" cy="24055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CasellaDiTesto 3"/>
            <p:cNvSpPr txBox="1"/>
            <p:nvPr/>
          </p:nvSpPr>
          <p:spPr>
            <a:xfrm>
              <a:off x="2267744" y="836712"/>
              <a:ext cx="107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0.3-2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keV</a:t>
              </a:r>
              <a:endParaRPr lang="it-IT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4029583" y="845770"/>
              <a:ext cx="1024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2-10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keV</a:t>
              </a:r>
              <a:endParaRPr lang="it-IT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07504" y="44624"/>
            <a:ext cx="236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Gill Sans MT" panose="020B0502020104020203" pitchFamily="34" charset="0"/>
              </a:rPr>
              <a:t>The X-ray images</a:t>
            </a:r>
          </a:p>
        </p:txBody>
      </p:sp>
      <p:pic>
        <p:nvPicPr>
          <p:cNvPr id="8" name="Segnaposto contenuto 4" descr="J1456_xmmima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2512" r="5391" b="9436"/>
          <a:stretch/>
        </p:blipFill>
        <p:spPr>
          <a:xfrm>
            <a:off x="3071342" y="3573016"/>
            <a:ext cx="6048271" cy="292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sellaDiTesto 8"/>
          <p:cNvSpPr txBox="1"/>
          <p:nvPr/>
        </p:nvSpPr>
        <p:spPr>
          <a:xfrm>
            <a:off x="1753734" y="3282588"/>
            <a:ext cx="27159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De </a:t>
            </a:r>
            <a:r>
              <a:rPr lang="en-US" dirty="0" err="1">
                <a:latin typeface="Gill Sans MT" panose="020B0502020104020203" pitchFamily="34" charset="0"/>
              </a:rPr>
              <a:t>Rosa+MAGNA</a:t>
            </a:r>
            <a:r>
              <a:rPr lang="en-US" dirty="0">
                <a:latin typeface="Gill Sans MT" panose="020B0502020104020203" pitchFamily="34" charset="0"/>
              </a:rPr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357506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532208" y="74446"/>
            <a:ext cx="8079585" cy="53792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solidFill>
                  <a:srgbClr val="FFC000"/>
                </a:solidFill>
                <a:ea typeface="+mj-ea"/>
                <a:cs typeface="+mj-cs"/>
              </a:rPr>
              <a:t>Multiple AGN Activity: Team members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850" y="1705295"/>
            <a:ext cx="1207000" cy="121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DSCF17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8"/>
          <a:stretch/>
        </p:blipFill>
        <p:spPr>
          <a:xfrm>
            <a:off x="4984473" y="1705295"/>
            <a:ext cx="3962501" cy="269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AP102076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6" b="10872"/>
          <a:stretch/>
        </p:blipFill>
        <p:spPr>
          <a:xfrm>
            <a:off x="0" y="612369"/>
            <a:ext cx="3968873" cy="456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5229200"/>
            <a:ext cx="7920879" cy="1529027"/>
          </a:xfrm>
          <a:solidFill>
            <a:srgbClr val="000000">
              <a:alpha val="50196"/>
            </a:srgbClr>
          </a:solidFill>
        </p:spPr>
        <p:txBody>
          <a:bodyPr numCol="1" anchor="ctr"/>
          <a:lstStyle/>
          <a:p>
            <a:pPr marL="81473" indent="0" algn="ctr">
              <a:spcBef>
                <a:spcPts val="0"/>
              </a:spcBef>
              <a:buSzPct val="155000"/>
              <a:buNone/>
            </a:pP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Stefano </a:t>
            </a:r>
            <a:r>
              <a:rPr lang="en-US" sz="2000" b="1" dirty="0">
                <a:solidFill>
                  <a:schemeClr val="bg1"/>
                </a:solidFill>
                <a:latin typeface="Gill Sans MT" charset="0"/>
              </a:rPr>
              <a:t>Bianchi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Tamara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Bogdanovi</a:t>
            </a:r>
            <a:r>
              <a:rPr lang="en-US" sz="2000" b="1" dirty="0" err="1">
                <a:solidFill>
                  <a:schemeClr val="bg1"/>
                </a:solidFill>
              </a:rPr>
              <a:t>ć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Alessandra </a:t>
            </a:r>
            <a:r>
              <a:rPr lang="en-US" sz="2000" b="1" dirty="0">
                <a:solidFill>
                  <a:schemeClr val="bg1"/>
                </a:solidFill>
                <a:latin typeface="Gill Sans MT" charset="0"/>
              </a:rPr>
              <a:t>De Rosa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Ruben </a:t>
            </a:r>
            <a:r>
              <a:rPr lang="en-US" sz="2000" b="1" dirty="0">
                <a:solidFill>
                  <a:schemeClr val="bg1"/>
                </a:solidFill>
                <a:latin typeface="Gill Sans MT" charset="0"/>
              </a:rPr>
              <a:t>Herrero-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Illana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Bernd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Husemann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Stefanie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Komossa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Emma </a:t>
            </a:r>
            <a:r>
              <a:rPr lang="en-US" sz="2000" b="1" dirty="0">
                <a:solidFill>
                  <a:schemeClr val="bg1"/>
                </a:solidFill>
                <a:latin typeface="Gill Sans MT" charset="0"/>
              </a:rPr>
              <a:t>Kun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Nora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Loiseau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Gill Sans MT" charset="0"/>
              </a:rPr>
              <a:t>Zsolt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Paragi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Miguel </a:t>
            </a:r>
            <a:r>
              <a:rPr lang="en-US" sz="2000" b="1" dirty="0">
                <a:solidFill>
                  <a:schemeClr val="bg1"/>
                </a:solidFill>
                <a:latin typeface="Gill Sans MT" charset="0"/>
              </a:rPr>
              <a:t>Pérez-Torres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Enrico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Piconcelli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Kevin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Schawinski</a:t>
            </a:r>
            <a:r>
              <a:rPr lang="en-US" sz="2000" dirty="0">
                <a:solidFill>
                  <a:schemeClr val="bg1"/>
                </a:solidFill>
                <a:latin typeface="Gill Sans MT" charset="0"/>
              </a:rPr>
              <a:t>, Cristian </a:t>
            </a:r>
            <a:r>
              <a:rPr lang="en-US" sz="2000" b="1" dirty="0" err="1">
                <a:solidFill>
                  <a:schemeClr val="bg1"/>
                </a:solidFill>
                <a:latin typeface="Gill Sans MT" charset="0"/>
              </a:rPr>
              <a:t>Vignali</a:t>
            </a:r>
            <a:r>
              <a:rPr lang="en-US" sz="2000" b="1" dirty="0">
                <a:solidFill>
                  <a:schemeClr val="bg1"/>
                </a:solidFill>
                <a:latin typeface="Gill Sans MT" charset="0"/>
              </a:rPr>
              <a:t>,  </a:t>
            </a:r>
            <a:r>
              <a:rPr lang="it-IT" sz="2000" dirty="0">
                <a:solidFill>
                  <a:schemeClr val="bg1"/>
                </a:solidFill>
              </a:rPr>
              <a:t>Jochen </a:t>
            </a:r>
            <a:r>
              <a:rPr lang="it-IT" sz="2000" b="1" dirty="0" err="1">
                <a:solidFill>
                  <a:schemeClr val="bg1"/>
                </a:solidFill>
              </a:rPr>
              <a:t>Heidt</a:t>
            </a:r>
            <a:endParaRPr lang="en-US" sz="2000" b="1" dirty="0">
              <a:solidFill>
                <a:schemeClr val="bg1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69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7504" y="44624"/>
            <a:ext cx="236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Gill Sans MT" panose="020B0502020104020203" pitchFamily="34" charset="0"/>
              </a:rPr>
              <a:t>The X-ray images</a:t>
            </a:r>
          </a:p>
        </p:txBody>
      </p:sp>
      <p:pic>
        <p:nvPicPr>
          <p:cNvPr id="9" name="Segnaposto contenuto 4" descr="J1038_xmmima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2739" r="6119" b="10805"/>
          <a:stretch/>
        </p:blipFill>
        <p:spPr>
          <a:xfrm>
            <a:off x="107504" y="476672"/>
            <a:ext cx="6598391" cy="31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egnaposto contenuto 3" descr="J1626_xmmima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2283" r="2776" b="11717"/>
          <a:stretch/>
        </p:blipFill>
        <p:spPr>
          <a:xfrm>
            <a:off x="1139312" y="3573016"/>
            <a:ext cx="7825176" cy="31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/>
          <p:cNvSpPr txBox="1"/>
          <p:nvPr/>
        </p:nvSpPr>
        <p:spPr>
          <a:xfrm>
            <a:off x="2771800" y="3236045"/>
            <a:ext cx="27159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De </a:t>
            </a:r>
            <a:r>
              <a:rPr lang="en-US" dirty="0" err="1">
                <a:latin typeface="Gill Sans MT" panose="020B0502020104020203" pitchFamily="34" charset="0"/>
              </a:rPr>
              <a:t>Rosa+MAGNA</a:t>
            </a:r>
            <a:r>
              <a:rPr lang="en-US" dirty="0">
                <a:latin typeface="Gill Sans MT" panose="020B0502020104020203" pitchFamily="34" charset="0"/>
              </a:rPr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1603132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112" y="210876"/>
            <a:ext cx="8229600" cy="492647"/>
          </a:xfrm>
        </p:spPr>
        <p:txBody>
          <a:bodyPr>
            <a:normAutofit fontScale="90000"/>
          </a:bodyPr>
          <a:lstStyle/>
          <a:p>
            <a:r>
              <a:rPr lang="en-GB" dirty="0"/>
              <a:t>XMM observations I</a:t>
            </a:r>
          </a:p>
        </p:txBody>
      </p:sp>
      <p:pic>
        <p:nvPicPr>
          <p:cNvPr id="7" name="Immagine 6" descr="0945src1_lddel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0912" r="3852" b="6284"/>
          <a:stretch/>
        </p:blipFill>
        <p:spPr>
          <a:xfrm rot="5400000">
            <a:off x="945936" y="229270"/>
            <a:ext cx="2930154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0945src2_ldde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1062" r="4241" b="5682"/>
          <a:stretch/>
        </p:blipFill>
        <p:spPr>
          <a:xfrm rot="5400000">
            <a:off x="5419902" y="228816"/>
            <a:ext cx="2900702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/>
          <p:cNvSpPr txBox="1"/>
          <p:nvPr/>
        </p:nvSpPr>
        <p:spPr>
          <a:xfrm>
            <a:off x="107504" y="4164"/>
            <a:ext cx="24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Gill Sans MT" panose="020B0502020104020203" pitchFamily="34" charset="0"/>
              </a:rPr>
              <a:t>The X-ray spectra</a:t>
            </a:r>
          </a:p>
        </p:txBody>
      </p:sp>
      <p:pic>
        <p:nvPicPr>
          <p:cNvPr id="11" name="Immagine 10" descr="1456src1_ldde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1061" r="5410" b="4027"/>
          <a:stretch/>
        </p:blipFill>
        <p:spPr>
          <a:xfrm rot="5400000">
            <a:off x="942045" y="3333460"/>
            <a:ext cx="2944054" cy="3749040"/>
          </a:xfrm>
          <a:prstGeom prst="rect">
            <a:avLst/>
          </a:prstGeom>
        </p:spPr>
      </p:pic>
      <p:pic>
        <p:nvPicPr>
          <p:cNvPr id="12" name="Immagine 11" descr="1456src2_lddel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10610" r="4241" b="4027"/>
          <a:stretch/>
        </p:blipFill>
        <p:spPr>
          <a:xfrm rot="5400000">
            <a:off x="5382288" y="3372958"/>
            <a:ext cx="2975929" cy="374904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43608" y="1844824"/>
            <a:ext cx="13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Unobscured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364088" y="1862186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Compton-thin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45119" y="4941168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Compton-thin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292080" y="5062812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Compton-thick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062944" y="3448374"/>
            <a:ext cx="27159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De </a:t>
            </a:r>
            <a:r>
              <a:rPr lang="en-US" dirty="0" err="1">
                <a:latin typeface="Gill Sans MT" panose="020B0502020104020203" pitchFamily="34" charset="0"/>
              </a:rPr>
              <a:t>Rosa+MAGNA</a:t>
            </a:r>
            <a:r>
              <a:rPr lang="en-US" dirty="0">
                <a:latin typeface="Gill Sans MT" panose="020B0502020104020203" pitchFamily="34" charset="0"/>
              </a:rPr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3893063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95247" y="160791"/>
            <a:ext cx="3829752" cy="615422"/>
          </a:xfrm>
        </p:spPr>
        <p:txBody>
          <a:bodyPr>
            <a:noAutofit/>
          </a:bodyPr>
          <a:lstStyle/>
          <a:p>
            <a:pPr algn="l"/>
            <a:r>
              <a:rPr lang="en-GB" sz="3200" dirty="0"/>
              <a:t>SDSS spectroscopy</a:t>
            </a:r>
          </a:p>
        </p:txBody>
      </p:sp>
      <p:pic>
        <p:nvPicPr>
          <p:cNvPr id="5" name="Segnaposto contenuto 4" descr="1_J145631.36+212030.1_fit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" r="-1"/>
          <a:stretch/>
        </p:blipFill>
        <p:spPr>
          <a:xfrm>
            <a:off x="107504" y="537284"/>
            <a:ext cx="5739362" cy="3035732"/>
          </a:xfrm>
        </p:spPr>
      </p:pic>
      <p:pic>
        <p:nvPicPr>
          <p:cNvPr id="7" name="Immagine 6" descr="Copia di SDSS_1038_src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17094" r="1838" b="15719"/>
          <a:stretch/>
        </p:blipFill>
        <p:spPr>
          <a:xfrm>
            <a:off x="2860486" y="3594689"/>
            <a:ext cx="6283514" cy="3164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5987366" y="1556792"/>
                <a:ext cx="30069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Type 2 AGN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1000 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km/s outflow</a:t>
                </a: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366" y="1556792"/>
                <a:ext cx="3006917" cy="830997"/>
              </a:xfrm>
              <a:prstGeom prst="rect">
                <a:avLst/>
              </a:prstGeom>
              <a:blipFill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/>
          <p:cNvSpPr txBox="1"/>
          <p:nvPr/>
        </p:nvSpPr>
        <p:spPr>
          <a:xfrm>
            <a:off x="469072" y="4576864"/>
            <a:ext cx="221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Type</a:t>
            </a:r>
            <a:r>
              <a:rPr lang="it-IT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 1 AGN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(in </a:t>
            </a:r>
            <a:r>
              <a:rPr lang="it-IT" sz="24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agreement</a:t>
            </a:r>
            <a:r>
              <a:rPr lang="it-IT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 with X-</a:t>
            </a:r>
            <a:r>
              <a:rPr lang="it-IT" sz="24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rays</a:t>
            </a:r>
            <a:r>
              <a:rPr lang="it-IT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4164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Gill Sans MT" panose="020B0502020104020203" pitchFamily="34" charset="0"/>
              </a:rPr>
              <a:t>The optical spectra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846866" y="3214521"/>
            <a:ext cx="27159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De </a:t>
            </a:r>
            <a:r>
              <a:rPr lang="en-US" dirty="0" err="1">
                <a:latin typeface="Gill Sans MT" panose="020B0502020104020203" pitchFamily="34" charset="0"/>
              </a:rPr>
              <a:t>Rosa+MAGNA</a:t>
            </a:r>
            <a:r>
              <a:rPr lang="en-US" dirty="0">
                <a:latin typeface="Gill Sans MT" panose="020B0502020104020203" pitchFamily="34" charset="0"/>
              </a:rPr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4204409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61226" y="66239"/>
            <a:ext cx="5221549" cy="44281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FFC000"/>
                </a:solidFill>
              </a:rPr>
              <a:t>Obscuration </a:t>
            </a:r>
            <a:r>
              <a:rPr lang="en-GB" sz="4000" b="1" i="1" dirty="0" err="1">
                <a:solidFill>
                  <a:srgbClr val="FFC000"/>
                </a:solidFill>
              </a:rPr>
              <a:t>vs</a:t>
            </a:r>
            <a:r>
              <a:rPr lang="en-GB" sz="4000" b="1" dirty="0">
                <a:solidFill>
                  <a:srgbClr val="FFC000"/>
                </a:solidFill>
              </a:rPr>
              <a:t> merging</a:t>
            </a:r>
          </a:p>
        </p:txBody>
      </p:sp>
      <p:pic>
        <p:nvPicPr>
          <p:cNvPr id="4" name="Segnaposto contenuto 3" descr="Schermata 2017-05-30 alle 17.25.4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-396" r="2367" b="3042"/>
          <a:stretch/>
        </p:blipFill>
        <p:spPr>
          <a:xfrm>
            <a:off x="88904" y="1275058"/>
            <a:ext cx="4734598" cy="280205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1013233" y="610979"/>
                <a:ext cx="71175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solidFill>
                      <a:srgbClr val="FFFF0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it-IT" sz="28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X-rays+SDSS</a:t>
                </a:r>
                <a:r>
                  <a:rPr lang="it-IT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60%</m:t>
                    </m:r>
                  </m:oMath>
                </a14:m>
                <a:r>
                  <a:rPr lang="it-IT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of </a:t>
                </a:r>
                <a:r>
                  <a:rPr lang="it-IT" sz="28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our</a:t>
                </a:r>
                <a:r>
                  <a:rPr lang="it-IT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sample </a:t>
                </a:r>
                <a:r>
                  <a:rPr lang="it-IT" sz="28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is</a:t>
                </a:r>
                <a:r>
                  <a:rPr lang="it-IT" sz="28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it-IT" sz="28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obscured</a:t>
                </a:r>
                <a:endParaRPr lang="it-IT" sz="2800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33" y="610979"/>
                <a:ext cx="7117535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4860032" y="1559689"/>
                <a:ext cx="4211960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0050" indent="-400050" algn="ctr">
                  <a:buAutoNum type="romanLcParenR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AGN in late mergers are more obscured than those in early mergers and isolated AGN</a:t>
                </a:r>
              </a:p>
              <a:p>
                <a:pPr marL="400050" indent="-400050" algn="ctr">
                  <a:buFontTx/>
                  <a:buAutoNum type="romanLcParenR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AGN in late mergers have N</a:t>
                </a:r>
                <a:r>
                  <a:rPr lang="en-GB" sz="2400" baseline="-250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H</a:t>
                </a: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≥ 10</a:t>
                </a:r>
                <a:r>
                  <a:rPr lang="en-GB" sz="2400" baseline="300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23</a:t>
                </a: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cm</a:t>
                </a:r>
                <a:r>
                  <a:rPr lang="en-GB" sz="2400" baseline="300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−2</a:t>
                </a:r>
              </a:p>
              <a:p>
                <a:pPr marL="400050" indent="-400050" algn="ctr">
                  <a:buFontTx/>
                  <a:buAutoNum type="romanLcParenR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Obscuration peak at a distance of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0.4–10.8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GB" sz="24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kpc</a:t>
                </a:r>
                <a:endParaRPr lang="en-GB" sz="2400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400050" indent="-400050" algn="ctr">
                  <a:buFontTx/>
                  <a:buAutoNum type="romanLcParenR"/>
                </a:pP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Marginal evidence of decrease of N</a:t>
                </a:r>
                <a:r>
                  <a:rPr lang="en-GB" sz="2400" baseline="-250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H</a:t>
                </a:r>
                <a:r>
                  <a:rPr lang="en-GB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at the shortest distances (feedback from the final AGN remove  obscuration?)</a:t>
                </a:r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559689"/>
                <a:ext cx="4211960" cy="4893647"/>
              </a:xfrm>
              <a:prstGeom prst="rect">
                <a:avLst/>
              </a:prstGeom>
              <a:blipFill>
                <a:blip r:embed="rId5"/>
                <a:stretch>
                  <a:fillRect t="-996" r="-3618" b="-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Schermata 2017-06-01 alle 15.43.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0"/>
          <a:stretch/>
        </p:blipFill>
        <p:spPr>
          <a:xfrm>
            <a:off x="53426" y="4348502"/>
            <a:ext cx="4734598" cy="246888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31333" y="482600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Gill Sans MT" panose="020B0502020104020203" pitchFamily="34" charset="0"/>
              </a:rPr>
              <a:t>Late </a:t>
            </a:r>
            <a:r>
              <a:rPr lang="it-IT" dirty="0" err="1">
                <a:solidFill>
                  <a:srgbClr val="0000FF"/>
                </a:solidFill>
                <a:latin typeface="Gill Sans MT" panose="020B0502020104020203" pitchFamily="34" charset="0"/>
              </a:rPr>
              <a:t>merging</a:t>
            </a:r>
            <a:endParaRPr lang="it-IT" dirty="0">
              <a:solidFill>
                <a:srgbClr val="0000FF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16956" y="4364194"/>
            <a:ext cx="144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Gill Sans MT" panose="020B0502020104020203" pitchFamily="34" charset="0"/>
              </a:rPr>
              <a:t>Early</a:t>
            </a:r>
            <a:r>
              <a:rPr lang="it-IT" dirty="0">
                <a:latin typeface="Gill Sans MT" panose="020B0502020104020203" pitchFamily="34" charset="0"/>
              </a:rPr>
              <a:t> </a:t>
            </a:r>
            <a:r>
              <a:rPr lang="it-IT" dirty="0" err="1">
                <a:latin typeface="Gill Sans MT" panose="020B0502020104020203" pitchFamily="34" charset="0"/>
              </a:rPr>
              <a:t>merging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34241" y="4043945"/>
            <a:ext cx="994183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it-IT" dirty="0">
                <a:latin typeface="Gill Sans MT" panose="020B0502020104020203" pitchFamily="34" charset="0"/>
              </a:rPr>
              <a:t>Ricci+17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66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iagra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r="2264" b="1852"/>
          <a:stretch/>
        </p:blipFill>
        <p:spPr>
          <a:xfrm>
            <a:off x="56447" y="973669"/>
            <a:ext cx="6000926" cy="528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667" y="0"/>
            <a:ext cx="8974666" cy="833353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FFC000"/>
                </a:solidFill>
              </a:rPr>
              <a:t>Dual system hosting AGN observed in X-rays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89459" y="6254483"/>
            <a:ext cx="31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De Rosa+17,Koss+10, Ricci+17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095999" y="992560"/>
            <a:ext cx="306211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• Our systems</a:t>
            </a:r>
          </a:p>
          <a:p>
            <a:r>
              <a:rPr lang="en-GB" dirty="0">
                <a:solidFill>
                  <a:srgbClr val="FF0000"/>
                </a:solidFill>
                <a:latin typeface="Gill Sans MT" panose="020B0502020104020203" pitchFamily="34" charset="0"/>
              </a:rPr>
              <a:t>∆ SDSS detected</a:t>
            </a:r>
          </a:p>
          <a:p>
            <a:r>
              <a:rPr lang="en-GB" dirty="0">
                <a:solidFill>
                  <a:srgbClr val="0070C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□</a:t>
            </a:r>
            <a:r>
              <a:rPr lang="en-GB" dirty="0">
                <a:solidFill>
                  <a:srgbClr val="000090"/>
                </a:solidFill>
                <a:latin typeface="Gill Sans MT" panose="020B0502020104020203" pitchFamily="34" charset="0"/>
              </a:rPr>
              <a:t>Hard-X detected (Koss+12)</a:t>
            </a:r>
          </a:p>
          <a:p>
            <a:r>
              <a:rPr lang="en-GB" dirty="0">
                <a:solidFill>
                  <a:srgbClr val="FF00FF"/>
                </a:solidFill>
                <a:latin typeface="Gill Sans MT" panose="020B0502020104020203" pitchFamily="34" charset="0"/>
              </a:rPr>
              <a:t>X IR detected (Ricci+17)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6156176" y="2852936"/>
                <a:ext cx="2794001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Type</a:t>
                </a:r>
                <a:r>
                  <a:rPr lang="en-US" sz="2400" dirty="0">
                    <a:latin typeface="Gill Sans MT" panose="020B0502020104020203" pitchFamily="34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1 unabsorbed AGN are unusual in merging/interacting systems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BUT they start to emerge at separation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&lt;60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kpc</a:t>
                </a:r>
                <a:r>
                  <a:rPr lang="en-US" sz="2400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</a:t>
                </a:r>
                <a:endParaRPr lang="it-IT" sz="24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852936"/>
                <a:ext cx="2794001" cy="2677656"/>
              </a:xfrm>
              <a:prstGeom prst="rect">
                <a:avLst/>
              </a:prstGeom>
              <a:blipFill>
                <a:blip r:embed="rId3"/>
                <a:stretch>
                  <a:fillRect l="-3493" t="-1822" r="-6332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o 6"/>
          <p:cNvGrpSpPr/>
          <p:nvPr/>
        </p:nvGrpSpPr>
        <p:grpSpPr>
          <a:xfrm>
            <a:off x="1157111" y="1712699"/>
            <a:ext cx="4572000" cy="468634"/>
            <a:chOff x="1157111" y="1755032"/>
            <a:chExt cx="4572000" cy="468634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1157111" y="2216697"/>
              <a:ext cx="4572000" cy="6969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3753556" y="1755032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FF6600"/>
                  </a:solidFill>
                  <a:latin typeface="Gill Sans MT" panose="020B0502020104020203" pitchFamily="34" charset="0"/>
                </a:rPr>
                <a:t>10</a:t>
              </a:r>
              <a:r>
                <a:rPr lang="it-IT" sz="2400" baseline="30000" dirty="0">
                  <a:solidFill>
                    <a:srgbClr val="FF6600"/>
                  </a:solidFill>
                  <a:latin typeface="Gill Sans MT" panose="020B0502020104020203" pitchFamily="34" charset="0"/>
                </a:rPr>
                <a:t>22</a:t>
              </a:r>
              <a:r>
                <a:rPr lang="it-IT" sz="2400" dirty="0">
                  <a:solidFill>
                    <a:srgbClr val="FF6600"/>
                  </a:solidFill>
                  <a:latin typeface="Gill Sans MT" panose="020B0502020104020203" pitchFamily="34" charset="0"/>
                </a:rPr>
                <a:t> cm</a:t>
              </a:r>
              <a:r>
                <a:rPr lang="it-IT" sz="2400" baseline="30000" dirty="0">
                  <a:solidFill>
                    <a:srgbClr val="FF6600"/>
                  </a:solidFill>
                  <a:latin typeface="Gill Sans MT" panose="020B0502020104020203" pitchFamily="34" charset="0"/>
                </a:rPr>
                <a:t>-2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4716016" y="6062848"/>
            <a:ext cx="27159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De </a:t>
            </a:r>
            <a:r>
              <a:rPr lang="en-US" dirty="0" err="1">
                <a:latin typeface="Gill Sans MT" panose="020B0502020104020203" pitchFamily="34" charset="0"/>
              </a:rPr>
              <a:t>Rosa+MAGNA</a:t>
            </a:r>
            <a:r>
              <a:rPr lang="en-US" dirty="0">
                <a:latin typeface="Gill Sans MT" panose="020B0502020104020203" pitchFamily="34" charset="0"/>
              </a:rPr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19852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85900"/>
            <a:ext cx="3767830" cy="51222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Obscuration </a:t>
            </a:r>
            <a:r>
              <a:rPr lang="en-GB" sz="2400" b="1" dirty="0" err="1">
                <a:solidFill>
                  <a:srgbClr val="FFC000"/>
                </a:solidFill>
              </a:rPr>
              <a:t>vs</a:t>
            </a:r>
            <a:r>
              <a:rPr lang="en-GB" sz="2400" b="1" dirty="0">
                <a:solidFill>
                  <a:srgbClr val="FFC000"/>
                </a:solidFill>
              </a:rPr>
              <a:t> morphology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199604" y="85900"/>
            <a:ext cx="49067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Gill Sans MT" panose="020B0502020104020203" pitchFamily="34" charset="0"/>
              </a:rPr>
              <a:t>Hosts of heavily obscured AGN are likely to be associated to disturbed morphologies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Gill Sans MT" panose="020B0502020104020203" pitchFamily="34" charset="0"/>
              </a:rPr>
              <a:t>Merger-driven co-evolution predicts a strong dependence between obscuration and host properties such as morphology (Cattaneo+05; Hopkins+08)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Gill Sans MT" panose="020B0502020104020203" pitchFamily="34" charset="0"/>
              </a:rPr>
              <a:t>obscured SMBH growth is a distinct phase in an evolutionary sequence following a merger event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AGN UM cannot explain such a correlation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96" y="3861048"/>
            <a:ext cx="8856928" cy="29850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96" y="733065"/>
            <a:ext cx="4022775" cy="323162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 rot="16200000">
            <a:off x="-489658" y="3642708"/>
            <a:ext cx="13728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Gill Sans MT" panose="020B0502020104020203" pitchFamily="34" charset="0"/>
              </a:rPr>
              <a:t>Kocevski+15</a:t>
            </a:r>
          </a:p>
        </p:txBody>
      </p:sp>
    </p:spTree>
    <p:extLst>
      <p:ext uri="{BB962C8B-B14F-4D97-AF65-F5344CB8AC3E}">
        <p14:creationId xmlns:p14="http://schemas.microsoft.com/office/powerpoint/2010/main" val="1586319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4660" y="198966"/>
            <a:ext cx="3034680" cy="516467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C000"/>
                </a:solidFill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76749" y="987779"/>
                <a:ext cx="8590502" cy="5420607"/>
              </a:xfrm>
            </p:spPr>
            <p:txBody>
              <a:bodyPr anchor="ctr"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GB" dirty="0">
                    <a:solidFill>
                      <a:schemeClr val="bg1"/>
                    </a:solidFill>
                  </a:rPr>
                  <a:t>We studied multiband data of an optically selected sample of multiple galaxies hosting AGN</a:t>
                </a:r>
              </a:p>
              <a:p>
                <a:pPr marL="0" indent="0" algn="ctr"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  <a:p>
                <a:pPr algn="ctr">
                  <a:buFont typeface="Wingdings" charset="2"/>
                  <a:buChar char="ü"/>
                </a:pPr>
                <a:r>
                  <a:rPr lang="en-GB" dirty="0">
                    <a:solidFill>
                      <a:schemeClr val="bg1"/>
                    </a:solidFill>
                  </a:rPr>
                  <a:t>Obscuration (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GB" i="1" baseline="30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22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cm</a:t>
                </a:r>
                <a:r>
                  <a:rPr lang="en-GB" baseline="30000" dirty="0">
                    <a:solidFill>
                      <a:schemeClr val="bg1"/>
                    </a:solidFill>
                  </a:rPr>
                  <a:t>-2</a:t>
                </a:r>
                <a:r>
                  <a:rPr lang="en-GB" dirty="0">
                    <a:solidFill>
                      <a:schemeClr val="bg1"/>
                    </a:solidFill>
                  </a:rPr>
                  <a:t>) is present in about 60% of the sample</a:t>
                </a:r>
              </a:p>
              <a:p>
                <a:pPr algn="ctr">
                  <a:buFont typeface="Wingdings" charset="2"/>
                  <a:buChar char="ü"/>
                </a:pPr>
                <a:r>
                  <a:rPr lang="en-GB" dirty="0">
                    <a:solidFill>
                      <a:schemeClr val="bg1"/>
                    </a:solidFill>
                  </a:rPr>
                  <a:t>SFR increases for the closest separation systems (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:r>
                  <a:rPr lang="en-GB" dirty="0" err="1">
                    <a:solidFill>
                      <a:schemeClr val="bg1"/>
                    </a:solidFill>
                  </a:rPr>
                  <a:t>kpc</a:t>
                </a:r>
                <a:r>
                  <a:rPr lang="en-GB" dirty="0">
                    <a:solidFill>
                      <a:schemeClr val="bg1"/>
                    </a:solidFill>
                  </a:rPr>
                  <a:t>)</a:t>
                </a:r>
              </a:p>
              <a:p>
                <a:pPr algn="ctr">
                  <a:buFont typeface="Wingdings" charset="2"/>
                  <a:buChar char="ü"/>
                </a:pPr>
                <a:r>
                  <a:rPr lang="en-GB" dirty="0">
                    <a:solidFill>
                      <a:schemeClr val="bg1"/>
                    </a:solidFill>
                  </a:rPr>
                  <a:t>Evidence of outflows in the closest systems (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&lt;40 </m:t>
                    </m:r>
                  </m:oMath>
                </a14:m>
                <a:r>
                  <a:rPr lang="en-GB" dirty="0" err="1">
                    <a:solidFill>
                      <a:schemeClr val="bg1"/>
                    </a:solidFill>
                  </a:rPr>
                  <a:t>kpc</a:t>
                </a:r>
                <a:r>
                  <a:rPr lang="en-GB" dirty="0">
                    <a:solidFill>
                      <a:schemeClr val="bg1"/>
                    </a:solidFill>
                  </a:rPr>
                  <a:t>)</a:t>
                </a:r>
              </a:p>
              <a:p>
                <a:pPr algn="ctr">
                  <a:buFont typeface="Wingdings" charset="2"/>
                  <a:buChar char="ü"/>
                </a:pPr>
                <a:r>
                  <a:rPr lang="en-GB" dirty="0">
                    <a:solidFill>
                      <a:schemeClr val="bg1"/>
                    </a:solidFill>
                  </a:rPr>
                  <a:t>“unusual” type 1 AGN are found in almost half of the sample</a:t>
                </a:r>
              </a:p>
              <a:p>
                <a:pPr marL="0" indent="0" algn="ctr">
                  <a:buNone/>
                </a:pPr>
                <a:endParaRPr lang="en-GB" i="1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r>
                  <a:rPr lang="en-GB" i="1" dirty="0">
                    <a:solidFill>
                      <a:schemeClr val="bg1"/>
                    </a:solidFill>
                  </a:rPr>
                  <a:t>Work in progress</a:t>
                </a:r>
              </a:p>
              <a:p>
                <a:pPr algn="ctr">
                  <a:buFont typeface="Wingdings" charset="2"/>
                  <a:buChar char="ü"/>
                </a:pPr>
                <a:r>
                  <a:rPr lang="en-GB" dirty="0">
                    <a:solidFill>
                      <a:schemeClr val="bg1"/>
                    </a:solidFill>
                  </a:rPr>
                  <a:t>on-going VLA study of AGN pairs at very high angular resolution at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GHz: core-jet structures and environments</a:t>
                </a:r>
              </a:p>
              <a:p>
                <a:pPr algn="ctr">
                  <a:buFont typeface="Wingdings" charset="2"/>
                  <a:buChar char="ü"/>
                </a:pPr>
                <a:r>
                  <a:rPr lang="en-GB" dirty="0">
                    <a:solidFill>
                      <a:schemeClr val="bg1"/>
                    </a:solidFill>
                  </a:rPr>
                  <a:t>Chandra data for systems at lower separation (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&lt;10’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’)</a:t>
                </a:r>
              </a:p>
              <a:p>
                <a:pPr algn="ctr">
                  <a:buFont typeface="Wingdings" charset="2"/>
                  <a:buChar char="ü"/>
                </a:pPr>
                <a:r>
                  <a:rPr lang="en-GB" dirty="0">
                    <a:solidFill>
                      <a:schemeClr val="bg1"/>
                    </a:solidFill>
                  </a:rPr>
                  <a:t>HCG J0959 a case study: MUSE - VLA </a:t>
                </a:r>
                <a:r>
                  <a:rPr lang="en-GB" dirty="0" err="1">
                    <a:solidFill>
                      <a:schemeClr val="bg1"/>
                    </a:solidFill>
                  </a:rPr>
                  <a:t>eEVN</a:t>
                </a:r>
                <a:r>
                  <a:rPr lang="en-GB" dirty="0">
                    <a:solidFill>
                      <a:schemeClr val="bg1"/>
                    </a:solidFill>
                  </a:rPr>
                  <a:t> observation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749" y="987779"/>
                <a:ext cx="8590502" cy="5420607"/>
              </a:xfrm>
              <a:blipFill>
                <a:blip r:embed="rId2"/>
                <a:stretch>
                  <a:fillRect l="-993" r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357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2008" y="396240"/>
            <a:ext cx="550810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Hierarchical merger models of galaxy formation predict that </a:t>
            </a:r>
            <a:r>
              <a:rPr lang="en-US" sz="2000" dirty="0">
                <a:solidFill>
                  <a:srgbClr val="FFC000"/>
                </a:solidFill>
                <a:latin typeface="Gill Sans MT" panose="020B0502020104020203" pitchFamily="34" charset="0"/>
              </a:rPr>
              <a:t>binary AGN should be common in galaxies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0"/>
              </a:rPr>
              <a:t>Haehnelt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 &amp; Kauffmann 2002;Volonteri+ 2003)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Understanding the types of galaxies and specific merger stages where AGN pairs occur provides important clues about the peak of the black hole growth during the merging 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0"/>
              </a:rPr>
              <a:t>Begelman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+ 1980; 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0"/>
              </a:rPr>
              <a:t>Escala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+ 2004)</a:t>
            </a:r>
            <a:endParaRPr lang="it-IT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391" y="116632"/>
            <a:ext cx="3471113" cy="324036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164288" y="4745"/>
            <a:ext cx="1396536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err="1">
                <a:latin typeface="Gill Sans MT" panose="020B0502020104020203" pitchFamily="34" charset="0"/>
              </a:rPr>
              <a:t>Escala</a:t>
            </a:r>
            <a:r>
              <a:rPr lang="en-US" dirty="0">
                <a:latin typeface="Gill Sans MT" panose="020B0502020104020203" pitchFamily="34" charset="0"/>
              </a:rPr>
              <a:t>+ 2004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788024" y="3468879"/>
            <a:ext cx="4320480" cy="3170099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Dual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SMBHs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are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also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invoked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to account for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many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aspects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of the AGN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phenomenon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Gill Sans MT" panose="020B0502020104020203" pitchFamily="34" charset="0"/>
              </a:rPr>
              <a:t>(e.g., </a:t>
            </a:r>
            <a:r>
              <a:rPr lang="it-IT" dirty="0" err="1">
                <a:solidFill>
                  <a:schemeClr val="bg1"/>
                </a:solidFill>
                <a:latin typeface="Gill Sans MT" panose="020B0502020104020203" pitchFamily="34" charset="0"/>
              </a:rPr>
              <a:t>Komossa</a:t>
            </a:r>
            <a:r>
              <a:rPr lang="it-IT" dirty="0">
                <a:solidFill>
                  <a:schemeClr val="bg1"/>
                </a:solidFill>
                <a:latin typeface="Gill Sans MT" panose="020B0502020104020203" pitchFamily="34" charset="0"/>
              </a:rPr>
              <a:t> 2003)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: </a:t>
            </a:r>
          </a:p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formation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of the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torus</a:t>
            </a:r>
            <a:endParaRPr lang="it-IT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radio-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loud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/radio-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quiet</a:t>
            </a:r>
            <a:endParaRPr lang="it-IT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distortions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and bending of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jets</a:t>
            </a:r>
            <a:endParaRPr lang="it-IT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GB" sz="2000" dirty="0">
                <a:solidFill>
                  <a:srgbClr val="FFC000"/>
                </a:solidFill>
                <a:latin typeface="Gill Sans MT" panose="020B0502020104020203" pitchFamily="34" charset="0"/>
              </a:rPr>
              <a:t>Coalescing binary SMBHs are strong emitters of gravitational waves </a:t>
            </a:r>
            <a:r>
              <a:rPr lang="en-GB" sz="2000" dirty="0">
                <a:solidFill>
                  <a:schemeClr val="bg1"/>
                </a:solidFill>
                <a:latin typeface="Gill Sans MT" panose="020B0502020104020203" pitchFamily="34" charset="0"/>
              </a:rPr>
              <a:t>detectable with </a:t>
            </a:r>
            <a:r>
              <a:rPr lang="en-GB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eLISA</a:t>
            </a:r>
            <a:endParaRPr lang="it-IT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5" y="3717032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tangolo 8"/>
          <p:cNvSpPr/>
          <p:nvPr/>
        </p:nvSpPr>
        <p:spPr>
          <a:xfrm>
            <a:off x="251520" y="6238232"/>
            <a:ext cx="777777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NASA</a:t>
            </a:r>
            <a:endParaRPr lang="it-I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9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5516" y="404664"/>
            <a:ext cx="87129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Dynamical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friction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thought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to be a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principal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mechanism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responsible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for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orbital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evolution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of massive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black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holes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in the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aftermath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galactic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mergers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and an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important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channel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for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formation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gravitationally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bound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SMBH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binaries</a:t>
            </a:r>
            <a:endParaRPr lang="it-IT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Ionizing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radiation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from the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innermost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parts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of the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SMBH’s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accretion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flow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renders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dynamical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friction</a:t>
            </a:r>
            <a:r>
              <a:rPr lang="it-IT" sz="2000" b="1" dirty="0">
                <a:solidFill>
                  <a:srgbClr val="FFC000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inefficient</a:t>
            </a:r>
            <a:endParaRPr lang="it-IT" sz="2000" b="1" dirty="0">
              <a:solidFill>
                <a:srgbClr val="FFC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30914" y="2420888"/>
            <a:ext cx="8482172" cy="4217506"/>
            <a:chOff x="323528" y="2420888"/>
            <a:chExt cx="8482172" cy="421750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2420888"/>
              <a:ext cx="8482172" cy="42175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CasellaDiTesto 3"/>
            <p:cNvSpPr txBox="1"/>
            <p:nvPr/>
          </p:nvSpPr>
          <p:spPr>
            <a:xfrm>
              <a:off x="467544" y="6228020"/>
              <a:ext cx="12572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Streamlines</a:t>
              </a:r>
              <a:endParaRPr lang="it-IT" dirty="0">
                <a:solidFill>
                  <a:srgbClr val="FF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2123728" y="6228020"/>
              <a:ext cx="18694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Density Contours</a:t>
              </a:r>
              <a:endParaRPr lang="it-IT" dirty="0">
                <a:solidFill>
                  <a:srgbClr val="FF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6084168" y="6301461"/>
              <a:ext cx="13885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Distance (</a:t>
              </a:r>
              <a:r>
                <a:rPr lang="en-US" sz="1400" dirty="0" err="1">
                  <a:solidFill>
                    <a:srgbClr val="FF0000"/>
                  </a:solidFill>
                  <a:latin typeface="Gill Sans MT" panose="020B0502020104020203" pitchFamily="34" charset="0"/>
                </a:rPr>
                <a:t>kpc</a:t>
              </a:r>
              <a:r>
                <a:rPr lang="en-US" sz="1400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)   </a:t>
              </a:r>
              <a:endParaRPr lang="it-IT" sz="1400" dirty="0">
                <a:solidFill>
                  <a:srgbClr val="FF0000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8" name="Rettangolo 7"/>
          <p:cNvSpPr/>
          <p:nvPr/>
        </p:nvSpPr>
        <p:spPr>
          <a:xfrm>
            <a:off x="4034394" y="6484505"/>
            <a:ext cx="1960665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Park &amp; </a:t>
            </a:r>
            <a:r>
              <a:rPr lang="en-US" sz="1400" dirty="0" err="1">
                <a:latin typeface="Gill Sans MT" panose="020B0502020104020203" pitchFamily="34" charset="0"/>
              </a:rPr>
              <a:t>Bogdanović</a:t>
            </a:r>
            <a:r>
              <a:rPr lang="en-US" sz="1400" dirty="0">
                <a:latin typeface="Gill Sans MT" panose="020B0502020104020203" pitchFamily="34" charset="0"/>
              </a:rPr>
              <a:t> 2017</a:t>
            </a:r>
            <a:endParaRPr lang="it-IT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9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9" y="984032"/>
            <a:ext cx="5183684" cy="2588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174" y="849742"/>
            <a:ext cx="2949994" cy="295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45838" y="816967"/>
            <a:ext cx="1213794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Bianchi+ 2008</a:t>
            </a:r>
            <a:endParaRPr lang="it-IT" sz="1400" dirty="0">
              <a:latin typeface="Gill Sans MT" panose="020B0502020104020203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9512" y="8404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The first compact AGN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pairs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advanced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mergers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interacting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galaxies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have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been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identified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in X-</a:t>
            </a:r>
            <a:r>
              <a:rPr lang="it-IT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rays</a:t>
            </a:r>
            <a:r>
              <a:rPr lang="it-I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and in the radio band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156" y="4005033"/>
            <a:ext cx="5173058" cy="2751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tangolo 8"/>
          <p:cNvSpPr/>
          <p:nvPr/>
        </p:nvSpPr>
        <p:spPr>
          <a:xfrm>
            <a:off x="5652120" y="6528412"/>
            <a:ext cx="1394934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Guainazzi</a:t>
            </a:r>
            <a:r>
              <a:rPr lang="en-US" sz="1400" dirty="0">
                <a:latin typeface="Gill Sans MT" panose="020B0502020104020203" pitchFamily="34" charset="0"/>
              </a:rPr>
              <a:t>+ 2005</a:t>
            </a:r>
            <a:endParaRPr lang="it-IT" sz="1400" dirty="0">
              <a:latin typeface="Gill Sans MT" panose="020B05020201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748165" y="3625279"/>
            <a:ext cx="1355307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Komossa</a:t>
            </a:r>
            <a:r>
              <a:rPr lang="en-US" sz="1400" dirty="0">
                <a:latin typeface="Gill Sans MT" panose="020B0502020104020203" pitchFamily="34" charset="0"/>
              </a:rPr>
              <a:t>+ 2003</a:t>
            </a:r>
            <a:endParaRPr lang="it-IT" sz="1400" dirty="0">
              <a:latin typeface="Gill Sans MT" panose="020B0502020104020203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92" y="3861048"/>
            <a:ext cx="3421960" cy="2850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ttangolo 12"/>
          <p:cNvSpPr/>
          <p:nvPr/>
        </p:nvSpPr>
        <p:spPr>
          <a:xfrm>
            <a:off x="914677" y="3652736"/>
            <a:ext cx="1382110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Piconcelli</a:t>
            </a:r>
            <a:r>
              <a:rPr lang="en-US" sz="1400" dirty="0">
                <a:latin typeface="Gill Sans MT" panose="020B0502020104020203" pitchFamily="34" charset="0"/>
              </a:rPr>
              <a:t>+ 2010</a:t>
            </a:r>
            <a:endParaRPr lang="it-IT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1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6" name="Picture 6" descr="Rodriguez_radioBBH_au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88640"/>
            <a:ext cx="2167570" cy="232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49" name="Rectangle 9"/>
          <p:cNvSpPr>
            <a:spLocks noChangeArrowheads="1"/>
          </p:cNvSpPr>
          <p:nvPr/>
        </p:nvSpPr>
        <p:spPr bwMode="auto">
          <a:xfrm>
            <a:off x="265071" y="2725631"/>
            <a:ext cx="1780704" cy="85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GB" sz="2000" b="1" dirty="0">
                <a:solidFill>
                  <a:srgbClr val="FFFFFF"/>
                </a:solidFill>
                <a:latin typeface="Gill Sans MT" panose="020B0502020104020203" pitchFamily="34" charset="0"/>
              </a:rPr>
              <a:t>radio</a:t>
            </a:r>
          </a:p>
          <a:p>
            <a:pPr>
              <a:spcBef>
                <a:spcPct val="20000"/>
              </a:spcBef>
            </a:pPr>
            <a:r>
              <a:rPr lang="en-GB" sz="2000" dirty="0">
                <a:solidFill>
                  <a:srgbClr val="FFFFFF"/>
                </a:solidFill>
                <a:latin typeface="Gill Sans MT" panose="020B0502020104020203" pitchFamily="34" charset="0"/>
              </a:rPr>
              <a:t>pc separation</a:t>
            </a:r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4568300" y="2709646"/>
            <a:ext cx="2496778" cy="110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GB" sz="2000" b="1" dirty="0">
                <a:solidFill>
                  <a:srgbClr val="FFFFFF"/>
                </a:solidFill>
                <a:latin typeface="Gill Sans MT" panose="020B0502020104020203" pitchFamily="34" charset="0"/>
              </a:rPr>
              <a:t>X-rays </a:t>
            </a:r>
            <a:r>
              <a:rPr lang="en-GB" sz="2000" dirty="0">
                <a:solidFill>
                  <a:srgbClr val="FFFFFF"/>
                </a:solidFill>
                <a:latin typeface="Gill Sans MT" panose="020B0502020104020203" pitchFamily="34" charset="0"/>
              </a:rPr>
              <a:t>(Chandra/XMM)</a:t>
            </a:r>
          </a:p>
          <a:p>
            <a:pPr algn="ctr">
              <a:spcBef>
                <a:spcPct val="20000"/>
              </a:spcBef>
            </a:pPr>
            <a:r>
              <a:rPr lang="en-GB" sz="2000" dirty="0" err="1">
                <a:solidFill>
                  <a:srgbClr val="FFFFFF"/>
                </a:solidFill>
                <a:latin typeface="Gill Sans MT" panose="020B0502020104020203" pitchFamily="34" charset="0"/>
              </a:rPr>
              <a:t>kpc</a:t>
            </a:r>
            <a:r>
              <a:rPr lang="en-GB" sz="2000" dirty="0">
                <a:solidFill>
                  <a:srgbClr val="FFFFFF"/>
                </a:solidFill>
                <a:latin typeface="Gill Sans MT" panose="020B0502020104020203" pitchFamily="34" charset="0"/>
              </a:rPr>
              <a:t> scale</a:t>
            </a:r>
            <a:endParaRPr lang="en-GB" sz="2000" u="none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445452" name="Rectangle 12"/>
          <p:cNvSpPr>
            <a:spLocks noChangeArrowheads="1"/>
          </p:cNvSpPr>
          <p:nvPr/>
        </p:nvSpPr>
        <p:spPr bwMode="auto">
          <a:xfrm>
            <a:off x="6948264" y="2709646"/>
            <a:ext cx="2133600" cy="110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GB" b="1" u="none" dirty="0">
                <a:solidFill>
                  <a:srgbClr val="FFFFFF"/>
                </a:solidFill>
                <a:latin typeface="Gill Sans MT" panose="020B0502020104020203" pitchFamily="34" charset="0"/>
              </a:rPr>
              <a:t>Hard X-rays</a:t>
            </a:r>
          </a:p>
          <a:p>
            <a:pPr algn="ctr">
              <a:spcBef>
                <a:spcPct val="20000"/>
              </a:spcBef>
            </a:pPr>
            <a:r>
              <a:rPr lang="en-GB" u="none" dirty="0">
                <a:solidFill>
                  <a:srgbClr val="FFFFFF"/>
                </a:solidFill>
                <a:latin typeface="Gill Sans MT" panose="020B0502020104020203" pitchFamily="34" charset="0"/>
              </a:rPr>
              <a:t>(Swift/BAT, </a:t>
            </a:r>
            <a:r>
              <a:rPr lang="en-GB" u="none" dirty="0" err="1">
                <a:solidFill>
                  <a:srgbClr val="FFFFFF"/>
                </a:solidFill>
                <a:latin typeface="Gill Sans MT" panose="020B0502020104020203" pitchFamily="34" charset="0"/>
              </a:rPr>
              <a:t>Nustar</a:t>
            </a:r>
            <a:r>
              <a:rPr lang="en-GB" u="none" dirty="0">
                <a:solidFill>
                  <a:srgbClr val="FFFFFF"/>
                </a:solidFill>
                <a:latin typeface="Gill Sans MT" panose="020B0502020104020203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r>
              <a:rPr lang="en-GB" u="none" dirty="0">
                <a:solidFill>
                  <a:srgbClr val="FFFFFF"/>
                </a:solidFill>
                <a:latin typeface="Gill Sans MT" panose="020B0502020104020203" pitchFamily="34" charset="0"/>
              </a:rPr>
              <a:t>250 </a:t>
            </a:r>
            <a:r>
              <a:rPr lang="en-GB" u="none" dirty="0" err="1">
                <a:solidFill>
                  <a:srgbClr val="FFFFFF"/>
                </a:solidFill>
                <a:latin typeface="Gill Sans MT" panose="020B0502020104020203" pitchFamily="34" charset="0"/>
              </a:rPr>
              <a:t>kpc-Mpc</a:t>
            </a:r>
            <a:endParaRPr lang="en-GB" u="none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Immagine 3" descr="Schermata 2017-06-05 alle 09.53.5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"/>
          <a:stretch/>
        </p:blipFill>
        <p:spPr>
          <a:xfrm>
            <a:off x="4717856" y="214854"/>
            <a:ext cx="2326634" cy="215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Schermata 2017-06-05 alle 10.03.55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"/>
          <a:stretch/>
        </p:blipFill>
        <p:spPr>
          <a:xfrm>
            <a:off x="7205585" y="44624"/>
            <a:ext cx="1745763" cy="253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12280" y="2622907"/>
            <a:ext cx="2514600" cy="96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IR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dirty="0">
                <a:solidFill>
                  <a:schemeClr val="bg1"/>
                </a:solidFill>
                <a:latin typeface="Gill Sans MT" panose="020B0502020104020203" pitchFamily="34" charset="0"/>
              </a:rPr>
              <a:t>pc-</a:t>
            </a:r>
            <a:r>
              <a:rPr lang="en-GB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kpc</a:t>
            </a:r>
            <a:r>
              <a:rPr lang="en-GB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separations</a:t>
            </a:r>
          </a:p>
        </p:txBody>
      </p:sp>
      <p:pic>
        <p:nvPicPr>
          <p:cNvPr id="19" name="Immagine 18" descr="Schermata 2017-06-05 alle 09.45.5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8200" y="260648"/>
            <a:ext cx="2070100" cy="207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nettore 2 8"/>
          <p:cNvCxnSpPr/>
          <p:nvPr/>
        </p:nvCxnSpPr>
        <p:spPr>
          <a:xfrm flipV="1">
            <a:off x="1537134" y="404664"/>
            <a:ext cx="6578664" cy="19508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843165" y="-57001"/>
            <a:ext cx="153479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  <a:latin typeface="Gill Sans MT" panose="020B0502020104020203" pitchFamily="34" charset="0"/>
              </a:rPr>
              <a:t>separation</a:t>
            </a:r>
            <a:endParaRPr lang="it-IT" sz="2400" dirty="0">
              <a:solidFill>
                <a:srgbClr val="FFFF0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19496" y="4814100"/>
            <a:ext cx="730500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200" b="1" dirty="0">
                <a:solidFill>
                  <a:srgbClr val="FFC000"/>
                </a:solidFill>
                <a:latin typeface="Gill Sans MT" panose="020B0502020104020203" pitchFamily="34" charset="0"/>
              </a:rPr>
              <a:t>MAGNA goal is the first systematic study of a well defined sample of multiple SMBHs </a:t>
            </a:r>
            <a:r>
              <a:rPr lang="en-GB" sz="3200" b="1" u="sng" dirty="0">
                <a:solidFill>
                  <a:srgbClr val="FFC000"/>
                </a:solidFill>
                <a:latin typeface="Gill Sans MT" panose="020B0502020104020203" pitchFamily="34" charset="0"/>
              </a:rPr>
              <a:t>using multiband information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04048" y="3905841"/>
            <a:ext cx="4077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High penetrative but still biased against heavily obscured AGN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85404" y="3650506"/>
            <a:ext cx="304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merger fraction higher with respect to optical selection but difficult AGN identification 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37998" y="3835979"/>
            <a:ext cx="1795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biased against RQ AGN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2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440" y="206547"/>
            <a:ext cx="8177121" cy="64397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MAGNA-Master Sample (MMS)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340768"/>
                <a:ext cx="8784976" cy="5233075"/>
              </a:xfrm>
            </p:spPr>
            <p:txBody>
              <a:bodyPr>
                <a:norm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sz="2400" dirty="0">
                    <a:solidFill>
                      <a:schemeClr val="bg1"/>
                    </a:solidFill>
                  </a:rPr>
                  <a:t>AGN systems optically classified (</a:t>
                </a:r>
                <a:r>
                  <a:rPr lang="en-GB" sz="2400" dirty="0">
                    <a:solidFill>
                      <a:srgbClr val="FFC000"/>
                    </a:solidFill>
                  </a:rPr>
                  <a:t>SDSS</a:t>
                </a:r>
                <a:r>
                  <a:rPr lang="en-GB" sz="2400" dirty="0">
                    <a:solidFill>
                      <a:schemeClr val="bg1"/>
                    </a:solidFill>
                  </a:rPr>
                  <a:t>, Liu+11)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GB" sz="2400" dirty="0" err="1">
                    <a:solidFill>
                      <a:schemeClr val="bg1"/>
                    </a:solidFill>
                  </a:rPr>
                  <a:t>Sy-Sy</a:t>
                </a:r>
                <a:r>
                  <a:rPr lang="en-GB" sz="2400" dirty="0">
                    <a:solidFill>
                      <a:schemeClr val="bg1"/>
                    </a:solidFill>
                  </a:rPr>
                  <a:t> systems through emitting line diagnostic (BPT diagram)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GB" sz="2400" dirty="0">
                    <a:solidFill>
                      <a:schemeClr val="bg1"/>
                    </a:solidFill>
                  </a:rPr>
                  <a:t>Max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proj</a:t>
                </a:r>
                <a:r>
                  <a:rPr lang="en-GB" sz="2400" dirty="0">
                    <a:solidFill>
                      <a:schemeClr val="bg1"/>
                    </a:solidFill>
                  </a:rPr>
                  <a:t>.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dist</a:t>
                </a:r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kpc</a:t>
                </a:r>
                <a:r>
                  <a:rPr lang="en-GB" sz="2400" dirty="0">
                    <a:solidFill>
                      <a:schemeClr val="bg1"/>
                    </a:solidFill>
                  </a:rPr>
                  <a:t> (only interacting systems)</a:t>
                </a:r>
              </a:p>
              <a:p>
                <a:pPr marL="0" indent="0" algn="ctr">
                  <a:lnSpc>
                    <a:spcPct val="110000"/>
                  </a:lnSpc>
                  <a:buNone/>
                </a:pPr>
                <a:endParaRPr lang="en-GB" sz="2400" dirty="0">
                  <a:solidFill>
                    <a:schemeClr val="bg1"/>
                  </a:solidFill>
                </a:endParaRPr>
              </a:p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GB" sz="2800" b="1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(almost) Final sample of </a:t>
                </a:r>
                <a14:m>
                  <m:oMath xmlns:m="http://schemas.openxmlformats.org/officeDocument/2006/math">
                    <m:r>
                      <a:rPr lang="en-GB" sz="2800" b="1" i="1" dirty="0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r>
                  <a:rPr lang="en-GB" sz="2800" b="1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Systems</a:t>
                </a:r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0000"/>
                  </a:lnSpc>
                </a:pPr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GB" sz="2400" dirty="0" err="1">
                    <a:solidFill>
                      <a:schemeClr val="bg1"/>
                    </a:solidFill>
                  </a:rPr>
                  <a:t>Proj</a:t>
                </a:r>
                <a:r>
                  <a:rPr lang="en-GB" sz="2400" dirty="0">
                    <a:solidFill>
                      <a:schemeClr val="bg1"/>
                    </a:solidFill>
                  </a:rPr>
                  <a:t>. disc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10−60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kpc</a:t>
                </a:r>
                <a:r>
                  <a:rPr lang="en-GB" sz="24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0.03−0.17</m:t>
                    </m:r>
                  </m:oMath>
                </a14:m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0000"/>
                  </a:lnSpc>
                  <a:buClr>
                    <a:schemeClr val="bg1"/>
                  </a:buClr>
                </a:pPr>
                <a:r>
                  <a:rPr lang="en-GB" sz="2400" dirty="0">
                    <a:solidFill>
                      <a:srgbClr val="FFC000"/>
                    </a:solidFill>
                  </a:rPr>
                  <a:t>XMM-Newton</a:t>
                </a:r>
                <a:r>
                  <a:rPr lang="en-GB" sz="2400" dirty="0">
                    <a:solidFill>
                      <a:schemeClr val="bg1"/>
                    </a:solidFill>
                  </a:rPr>
                  <a:t>: 4 systems with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ang</a:t>
                </a:r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sep.</a:t>
                </a:r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&gt;10’’ 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~200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ks</a:t>
                </a:r>
                <a:r>
                  <a:rPr lang="en-GB" sz="2400" dirty="0">
                    <a:solidFill>
                      <a:schemeClr val="bg1"/>
                    </a:solidFill>
                  </a:rPr>
                  <a:t>)</a:t>
                </a:r>
              </a:p>
              <a:p>
                <a:pPr algn="ctr">
                  <a:lnSpc>
                    <a:spcPct val="110000"/>
                  </a:lnSpc>
                  <a:buClr>
                    <a:schemeClr val="bg1"/>
                  </a:buClr>
                </a:pPr>
                <a:r>
                  <a:rPr lang="en-GB" sz="2400" dirty="0">
                    <a:solidFill>
                      <a:srgbClr val="FFC000"/>
                    </a:solidFill>
                  </a:rPr>
                  <a:t>Chandra</a:t>
                </a:r>
                <a:r>
                  <a:rPr lang="en-GB" sz="2400" dirty="0">
                    <a:solidFill>
                      <a:schemeClr val="bg1"/>
                    </a:solidFill>
                  </a:rPr>
                  <a:t> proposal for the systems with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ang</a:t>
                </a:r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sep.</a:t>
                </a:r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&lt;10’’</m:t>
                    </m:r>
                  </m:oMath>
                </a14:m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sz="2400" b="1" dirty="0" err="1">
                    <a:solidFill>
                      <a:schemeClr val="bg1"/>
                    </a:solidFill>
                  </a:rPr>
                  <a:t>Multiwavelength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observational campaign (</a:t>
                </a:r>
                <a:r>
                  <a:rPr lang="en-US" sz="2400" b="1" dirty="0">
                    <a:solidFill>
                      <a:srgbClr val="FFC000"/>
                    </a:solidFill>
                  </a:rPr>
                  <a:t>VLA, EVN, MUSE, LBT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)</a:t>
                </a:r>
                <a:endParaRPr lang="en-GB" sz="2400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0000"/>
                  </a:lnSpc>
                </a:pPr>
                <a:endParaRPr lang="en-GB" sz="24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10000"/>
                  </a:lnSpc>
                </a:pPr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340768"/>
                <a:ext cx="8784976" cy="5233075"/>
              </a:xfrm>
              <a:blipFill>
                <a:blip r:embed="rId2"/>
                <a:stretch>
                  <a:fillRect t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44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374" y="188640"/>
            <a:ext cx="8713253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The quintet group SDSS 0959+1259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000" i="1" dirty="0">
                <a:solidFill>
                  <a:schemeClr val="bg1"/>
                </a:solidFill>
              </a:rPr>
              <a:t>De Rosa &amp; MAGNA team, 2015, MNRAS,  453, 214</a:t>
            </a:r>
            <a:r>
              <a:rPr lang="en-GB" sz="20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5016" y="2204864"/>
            <a:ext cx="4160991" cy="352942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The </a:t>
            </a:r>
            <a:r>
              <a:rPr lang="en-GB" sz="2800" u="sng" dirty="0">
                <a:solidFill>
                  <a:schemeClr val="bg1"/>
                </a:solidFill>
              </a:rPr>
              <a:t>only</a:t>
            </a:r>
            <a:r>
              <a:rPr lang="en-GB" sz="2800" dirty="0">
                <a:solidFill>
                  <a:schemeClr val="bg1"/>
                </a:solidFill>
              </a:rPr>
              <a:t> Quintet group in the huge optical sample (Liu+11)</a:t>
            </a:r>
          </a:p>
          <a:p>
            <a:pPr>
              <a:buFont typeface="Wingdings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XMM 20 </a:t>
            </a:r>
            <a:r>
              <a:rPr lang="en-GB" sz="2800" dirty="0" err="1">
                <a:solidFill>
                  <a:schemeClr val="bg1"/>
                </a:solidFill>
              </a:rPr>
              <a:t>ks</a:t>
            </a:r>
            <a:r>
              <a:rPr lang="en-GB" sz="2800" dirty="0">
                <a:solidFill>
                  <a:schemeClr val="bg1"/>
                </a:solidFill>
              </a:rPr>
              <a:t> exposure</a:t>
            </a:r>
          </a:p>
          <a:p>
            <a:pPr>
              <a:buFont typeface="Wingdings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Follow-up 2.2 m telescope in </a:t>
            </a:r>
            <a:r>
              <a:rPr lang="en-GB" sz="2800" dirty="0" err="1">
                <a:solidFill>
                  <a:schemeClr val="bg1"/>
                </a:solidFill>
              </a:rPr>
              <a:t>Calar</a:t>
            </a:r>
            <a:r>
              <a:rPr lang="en-GB" sz="2800" dirty="0">
                <a:solidFill>
                  <a:schemeClr val="bg1"/>
                </a:solidFill>
              </a:rPr>
              <a:t> Alto BUSCA optical image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74" y="1556792"/>
            <a:ext cx="4428634" cy="434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sellaDiTesto 5"/>
          <p:cNvSpPr txBox="1"/>
          <p:nvPr/>
        </p:nvSpPr>
        <p:spPr>
          <a:xfrm>
            <a:off x="433883" y="5937999"/>
            <a:ext cx="390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  <a:latin typeface="Gill Sans MT" panose="020B0502020104020203" pitchFamily="34" charset="0"/>
              </a:rPr>
              <a:t>Composite </a:t>
            </a:r>
            <a:r>
              <a:rPr lang="it-IT" i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gri</a:t>
            </a:r>
            <a:r>
              <a:rPr lang="it-IT" i="1" dirty="0">
                <a:solidFill>
                  <a:schemeClr val="bg1"/>
                </a:solidFill>
                <a:latin typeface="Gill Sans MT" panose="020B0502020104020203" pitchFamily="34" charset="0"/>
              </a:rPr>
              <a:t> SDSS image (100’’x100’’)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563888" y="1684034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  <a:latin typeface="Gill Sans MT" panose="020B0502020104020203" pitchFamily="34" charset="0"/>
              </a:rPr>
              <a:t>z=0.03</a:t>
            </a:r>
          </a:p>
        </p:txBody>
      </p:sp>
    </p:spTree>
    <p:extLst>
      <p:ext uri="{BB962C8B-B14F-4D97-AF65-F5344CB8AC3E}">
        <p14:creationId xmlns:p14="http://schemas.microsoft.com/office/powerpoint/2010/main" val="364828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3724" y="44624"/>
            <a:ext cx="4576552" cy="1143000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A crowded field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32947" y="1135841"/>
            <a:ext cx="3135592" cy="58477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Gill Sans MT" panose="020B0502020104020203" pitchFamily="34" charset="0"/>
              </a:rPr>
              <a:t>BUSCA </a:t>
            </a:r>
            <a:r>
              <a:rPr lang="it-IT" sz="32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R-filter</a:t>
            </a:r>
            <a:endParaRPr lang="it-IT" sz="32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323528" y="1130975"/>
            <a:ext cx="3902841" cy="5106337"/>
            <a:chOff x="1135448" y="1010692"/>
            <a:chExt cx="3902841" cy="5106337"/>
          </a:xfrm>
        </p:grpSpPr>
        <p:sp>
          <p:nvSpPr>
            <p:cNvPr id="4" name="CasellaDiTesto 3"/>
            <p:cNvSpPr txBox="1"/>
            <p:nvPr/>
          </p:nvSpPr>
          <p:spPr>
            <a:xfrm>
              <a:off x="1495342" y="1010692"/>
              <a:ext cx="3542947" cy="584771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r>
                <a:rPr lang="it-IT" sz="3200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XMM pn+MOS12</a:t>
              </a:r>
            </a:p>
          </p:txBody>
        </p:sp>
        <p:pic>
          <p:nvPicPr>
            <p:cNvPr id="8" name="Immagine 7" descr="Schermata 06-2457189 alle 11.08.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48" y="1595468"/>
              <a:ext cx="3880226" cy="45215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1" name="Gruppo 20"/>
          <p:cNvGrpSpPr/>
          <p:nvPr/>
        </p:nvGrpSpPr>
        <p:grpSpPr>
          <a:xfrm>
            <a:off x="6281327" y="1961859"/>
            <a:ext cx="2671914" cy="3136346"/>
            <a:chOff x="6361537" y="1961859"/>
            <a:chExt cx="2671914" cy="3136346"/>
          </a:xfrm>
        </p:grpSpPr>
        <p:pic>
          <p:nvPicPr>
            <p:cNvPr id="7" name="Immagine 6" descr="Schermata 06-2457189 alle 11.08.4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3" t="8021" r="-602" b="37112"/>
            <a:stretch/>
          </p:blipFill>
          <p:spPr>
            <a:xfrm>
              <a:off x="6361537" y="1961859"/>
              <a:ext cx="2671914" cy="250619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9" name="Connettore 2 18"/>
            <p:cNvCxnSpPr/>
            <p:nvPr/>
          </p:nvCxnSpPr>
          <p:spPr>
            <a:xfrm flipV="1">
              <a:off x="6361537" y="4683513"/>
              <a:ext cx="2572151" cy="1134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/>
            <p:cNvSpPr txBox="1"/>
            <p:nvPr/>
          </p:nvSpPr>
          <p:spPr>
            <a:xfrm>
              <a:off x="6623525" y="4728873"/>
              <a:ext cx="214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~70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kpc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(1.5 </a:t>
              </a:r>
              <a:r>
                <a:rPr lang="it-IT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arcmin</a:t>
              </a:r>
              <a:r>
                <a:rPr lang="it-IT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)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7889261" y="3901037"/>
            <a:ext cx="1044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Gill Sans MT" panose="020B0502020104020203" pitchFamily="34" charset="0"/>
              </a:rPr>
              <a:t>Liu+11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4914635" y="1819285"/>
            <a:ext cx="3853645" cy="5066099"/>
            <a:chOff x="5112431" y="1526453"/>
            <a:chExt cx="3853645" cy="5066099"/>
          </a:xfrm>
        </p:grpSpPr>
        <p:cxnSp>
          <p:nvCxnSpPr>
            <p:cNvPr id="6" name="Connettore 2 5"/>
            <p:cNvCxnSpPr/>
            <p:nvPr/>
          </p:nvCxnSpPr>
          <p:spPr>
            <a:xfrm>
              <a:off x="5128133" y="6160504"/>
              <a:ext cx="380555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5561884" y="6069336"/>
              <a:ext cx="3404192" cy="523216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r>
                <a:rPr lang="it-IT" sz="28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~200 </a:t>
              </a:r>
              <a:r>
                <a:rPr lang="it-IT" sz="2800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kpc</a:t>
              </a:r>
              <a:r>
                <a:rPr lang="it-IT" sz="28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(4.5 </a:t>
              </a:r>
              <a:r>
                <a:rPr lang="it-IT" sz="2800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arcmin</a:t>
              </a:r>
              <a:r>
                <a:rPr lang="it-IT" sz="28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)</a:t>
              </a: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5112431" y="1526453"/>
              <a:ext cx="3843937" cy="4567728"/>
              <a:chOff x="1984574" y="1638710"/>
              <a:chExt cx="3843937" cy="4567728"/>
            </a:xfrm>
          </p:grpSpPr>
          <p:pic>
            <p:nvPicPr>
              <p:cNvPr id="14" name="Immagine 13" descr="Schermata 06-2457189 alle 11.08.40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4574" y="1638710"/>
                <a:ext cx="3843937" cy="45677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1" name="Rettangolo 10"/>
              <p:cNvSpPr/>
              <p:nvPr/>
            </p:nvSpPr>
            <p:spPr>
              <a:xfrm>
                <a:off x="3213742" y="1970913"/>
                <a:ext cx="2424736" cy="2506190"/>
              </a:xfrm>
              <a:prstGeom prst="rect">
                <a:avLst/>
              </a:prstGeom>
              <a:no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sp>
        <p:nvSpPr>
          <p:cNvPr id="3" name="CasellaDiTesto 2"/>
          <p:cNvSpPr txBox="1"/>
          <p:nvPr/>
        </p:nvSpPr>
        <p:spPr>
          <a:xfrm>
            <a:off x="2051720" y="6034462"/>
            <a:ext cx="1645002" cy="369332"/>
          </a:xfrm>
          <a:prstGeom prst="rect">
            <a:avLst/>
          </a:prstGeom>
          <a:solidFill>
            <a:srgbClr val="FFC000">
              <a:alpha val="89804"/>
            </a:srgb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Gill Sans MT" panose="020B0502020104020203" pitchFamily="34" charset="0"/>
              </a:rPr>
              <a:t>De Rosa+ 2015</a:t>
            </a:r>
          </a:p>
        </p:txBody>
      </p:sp>
    </p:spTree>
    <p:extLst>
      <p:ext uri="{BB962C8B-B14F-4D97-AF65-F5344CB8AC3E}">
        <p14:creationId xmlns:p14="http://schemas.microsoft.com/office/powerpoint/2010/main" val="1900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b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>
            <a:alpha val="69804"/>
          </a:srgbClr>
        </a:solidFill>
      </a:spPr>
      <a:bodyPr wrap="square">
        <a:spAutoFit/>
      </a:bodyPr>
      <a:lstStyle>
        <a:defPPr algn="ctr">
          <a:defRPr sz="2400" dirty="0" err="1">
            <a:solidFill>
              <a:schemeClr val="bg1"/>
            </a:solidFill>
            <a:latin typeface="Gill Sans MT" panose="020B0502020104020203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63209</TotalTime>
  <Words>1695</Words>
  <Application>Microsoft Office PowerPoint</Application>
  <PresentationFormat>Presentazione su schermo (4:3)</PresentationFormat>
  <Paragraphs>248</Paragraphs>
  <Slides>26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Wingdings</vt:lpstr>
      <vt:lpstr>Cambria Math</vt:lpstr>
      <vt:lpstr>Lucida Sans Unicode</vt:lpstr>
      <vt:lpstr>Arial</vt:lpstr>
      <vt:lpstr>MS PGothic</vt:lpstr>
      <vt:lpstr>Symbol</vt:lpstr>
      <vt:lpstr>Comic Sans MS</vt:lpstr>
      <vt:lpstr>Gill Sans MT</vt:lpstr>
      <vt:lpstr>Tema di Office</vt:lpstr>
      <vt:lpstr>Unveiling the AGN activity in multiple SMBH systems</vt:lpstr>
      <vt:lpstr>Multiple AGN Activity: Team members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MAGNA-Master Sample (MMS) </vt:lpstr>
      <vt:lpstr>The quintet group SDSS 0959+1259 De Rosa &amp; MAGNA team, 2015, MNRAS,  453, 214 </vt:lpstr>
      <vt:lpstr>A crowded field</vt:lpstr>
      <vt:lpstr>Presentazione standard di PowerPoint</vt:lpstr>
      <vt:lpstr>The galaxy compact group </vt:lpstr>
      <vt:lpstr>Presentazione standard di PowerPoint</vt:lpstr>
      <vt:lpstr>Enhanced star forming rate </vt:lpstr>
      <vt:lpstr>CG  J0959+1259: a case study</vt:lpstr>
      <vt:lpstr>VLT MUSE</vt:lpstr>
      <vt:lpstr>eEVN &amp;  VLA</vt:lpstr>
      <vt:lpstr>Presentazione standard di PowerPoint</vt:lpstr>
      <vt:lpstr>The XMM dual systems</vt:lpstr>
      <vt:lpstr>Presentazione standard di PowerPoint</vt:lpstr>
      <vt:lpstr>Presentazione standard di PowerPoint</vt:lpstr>
      <vt:lpstr>XMM observations I</vt:lpstr>
      <vt:lpstr>SDSS spectroscopy</vt:lpstr>
      <vt:lpstr>Obscuration vs merging</vt:lpstr>
      <vt:lpstr>Dual system hosting AGN observed in X-rays</vt:lpstr>
      <vt:lpstr>Obscuration vs morphology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bianchi</dc:creator>
  <cp:lastModifiedBy>Stefano Bianchi</cp:lastModifiedBy>
  <cp:revision>399</cp:revision>
  <dcterms:created xsi:type="dcterms:W3CDTF">2012-04-26T16:22:52Z</dcterms:created>
  <dcterms:modified xsi:type="dcterms:W3CDTF">2017-06-12T10:11:11Z</dcterms:modified>
</cp:coreProperties>
</file>